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256" r:id="rId2"/>
    <p:sldId id="301" r:id="rId3"/>
    <p:sldId id="257" r:id="rId4"/>
    <p:sldId id="258" r:id="rId5"/>
    <p:sldId id="298" r:id="rId6"/>
    <p:sldId id="259" r:id="rId7"/>
    <p:sldId id="260" r:id="rId8"/>
    <p:sldId id="261" r:id="rId9"/>
    <p:sldId id="263" r:id="rId10"/>
    <p:sldId id="264" r:id="rId11"/>
    <p:sldId id="266" r:id="rId12"/>
    <p:sldId id="265" r:id="rId13"/>
    <p:sldId id="302" r:id="rId14"/>
    <p:sldId id="303" r:id="rId15"/>
    <p:sldId id="270" r:id="rId16"/>
    <p:sldId id="267" r:id="rId17"/>
    <p:sldId id="272" r:id="rId18"/>
    <p:sldId id="273" r:id="rId19"/>
    <p:sldId id="274" r:id="rId20"/>
    <p:sldId id="275" r:id="rId21"/>
    <p:sldId id="304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9" r:id="rId33"/>
    <p:sldId id="299" r:id="rId34"/>
    <p:sldId id="291" r:id="rId35"/>
    <p:sldId id="292" r:id="rId36"/>
    <p:sldId id="293" r:id="rId37"/>
    <p:sldId id="300" r:id="rId38"/>
    <p:sldId id="295" r:id="rId39"/>
    <p:sldId id="296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3610" autoAdjust="0"/>
  </p:normalViewPr>
  <p:slideViewPr>
    <p:cSldViewPr>
      <p:cViewPr varScale="1">
        <p:scale>
          <a:sx n="68" d="100"/>
          <a:sy n="68" d="100"/>
        </p:scale>
        <p:origin x="7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1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리스너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이벤트를 처리하는 자바 프로그램 코드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클래스로 작성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/>
              <a:t>자바는 다양한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인터페이스 제공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ActionListener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인터페이스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버튼 클릭 이벤트를 처리하기 위한 인터페이스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dirty="0" smtClean="0"/>
              <a:t>예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MouseListener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인터페이스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마우스 조작에 따른 이벤트를 처리하기 위한 인터페이스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사용자의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작성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자바의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인터페이스</a:t>
            </a:r>
            <a:r>
              <a:rPr lang="en-US" altLang="ko-KR" sz="1200" dirty="0" smtClean="0"/>
              <a:t> (interface)</a:t>
            </a:r>
            <a:r>
              <a:rPr lang="ko-KR" altLang="en-US" sz="1200" dirty="0" smtClean="0"/>
              <a:t>를 상속받아 구현</a:t>
            </a:r>
            <a:endParaRPr lang="en-US" altLang="ko-KR" sz="1200" dirty="0" smtClean="0"/>
          </a:p>
          <a:p>
            <a:pPr lvl="1"/>
            <a:r>
              <a:rPr lang="ko-KR" altLang="en-US" sz="1300" dirty="0" err="1" smtClean="0"/>
              <a:t>리스너</a:t>
            </a:r>
            <a:r>
              <a:rPr lang="ko-KR" altLang="en-US" sz="1300" dirty="0" smtClean="0"/>
              <a:t> 인터페이스의 모든 </a:t>
            </a:r>
            <a:r>
              <a:rPr lang="ko-KR" altLang="en-US" sz="1300" dirty="0" smtClean="0">
                <a:solidFill>
                  <a:srgbClr val="FF0000"/>
                </a:solidFill>
              </a:rPr>
              <a:t>추상 </a:t>
            </a:r>
            <a:r>
              <a:rPr lang="ko-KR" altLang="en-US" sz="1300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sz="1300" dirty="0" smtClean="0">
                <a:solidFill>
                  <a:srgbClr val="FF0000"/>
                </a:solidFill>
              </a:rPr>
              <a:t> 구현</a:t>
            </a:r>
            <a:endParaRPr lang="en-US" altLang="ko-KR" sz="1300" dirty="0" smtClean="0">
              <a:solidFill>
                <a:srgbClr val="FF0000"/>
              </a:solidFill>
            </a:endParaRPr>
          </a:p>
          <a:p>
            <a:pPr lvl="1"/>
            <a:endParaRPr lang="en-US" altLang="ko-KR" sz="12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55676" y="2620069"/>
            <a:ext cx="66247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interface </a:t>
            </a:r>
            <a:r>
              <a:rPr lang="en-US" altLang="ko-KR" sz="1200" b="1" dirty="0" err="1" smtClean="0"/>
              <a:t>ActionListener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 // </a:t>
            </a:r>
            <a:r>
              <a:rPr lang="ko-KR" altLang="en-US" sz="1200" dirty="0" smtClean="0"/>
              <a:t>아래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개발자가 구현해야 함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actionPerformed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ActionEvent</a:t>
            </a:r>
            <a:r>
              <a:rPr lang="en-US" altLang="ko-KR" sz="1200" dirty="0" smtClean="0"/>
              <a:t> e); // Action </a:t>
            </a:r>
            <a:r>
              <a:rPr lang="ko-KR" altLang="en-US" sz="1200" dirty="0" smtClean="0"/>
              <a:t>이벤트 발생시 호출됨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666927" y="3844205"/>
            <a:ext cx="66607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interface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 // </a:t>
            </a: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 </a:t>
            </a:r>
            <a:r>
              <a:rPr lang="ko-KR" altLang="en-US" sz="1200" dirty="0" err="1" smtClean="0"/>
              <a:t>메소드를</a:t>
            </a:r>
            <a:r>
              <a:rPr lang="ko-KR" altLang="en-US" sz="1200" dirty="0" smtClean="0"/>
              <a:t> 개발자가 구현해야 함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 버튼이 눌러지는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눌러진 마우스 버튼이 떼어지는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마우스가 클릭되는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마우스가 컴포넌트 위에 올라가는 순간 호출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e); // </a:t>
            </a:r>
            <a:r>
              <a:rPr lang="ko-KR" altLang="en-US" sz="1200" dirty="0" smtClean="0"/>
              <a:t>마우스가 컴포넌트 위에서 내려오는 순간 호출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979712" y="0"/>
            <a:ext cx="5400353" cy="67945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자바에서 제공하는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인터페이스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20688"/>
            <a:ext cx="6912768" cy="57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과정 </a:t>
            </a:r>
            <a:r>
              <a:rPr lang="ko-KR" altLang="en-US" dirty="0" smtClean="0"/>
              <a:t>사례</a:t>
            </a:r>
            <a:r>
              <a:rPr lang="en-US" altLang="ko-KR" dirty="0" smtClean="0"/>
              <a:t>(3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이벤트와 이벤트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리스너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선택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600" dirty="0" smtClean="0">
                <a:solidFill>
                  <a:srgbClr val="FF0000"/>
                </a:solidFill>
              </a:rPr>
              <a:t>버튼 클릭</a:t>
            </a:r>
            <a:r>
              <a:rPr lang="ko-KR" altLang="en-US" sz="1600" dirty="0" smtClean="0"/>
              <a:t>을 처리하고자 하는 경우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이벤트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ActionEvent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ActionListener</a:t>
            </a:r>
            <a:r>
              <a:rPr lang="en-US" altLang="ko-KR" sz="1400" dirty="0" smtClean="0"/>
              <a:t>   &lt;</a:t>
            </a:r>
            <a:r>
              <a:rPr lang="ko-KR" altLang="en-US" sz="1400" dirty="0" smtClean="0"/>
              <a:t>표</a:t>
            </a:r>
            <a:r>
              <a:rPr lang="en-US" altLang="ko-KR" sz="1400" dirty="0" smtClean="0"/>
              <a:t>9-1, 9-2 </a:t>
            </a:r>
            <a:r>
              <a:rPr lang="ko-KR" altLang="en-US" sz="1400" dirty="0" smtClean="0"/>
              <a:t>참조</a:t>
            </a:r>
            <a:r>
              <a:rPr lang="en-US" altLang="ko-KR" sz="1400" dirty="0" smtClean="0"/>
              <a:t>&gt;</a:t>
            </a:r>
          </a:p>
          <a:p>
            <a:pPr marL="0" indent="0">
              <a:buNone/>
            </a:pPr>
            <a:r>
              <a:rPr lang="en-US" altLang="ko-KR" sz="1600" dirty="0" smtClean="0"/>
              <a:t>2.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이벤트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리스너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클래스 작성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ActionListener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인터페이스 구현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actionPerformed</a:t>
            </a:r>
            <a:r>
              <a:rPr lang="en-US" altLang="ko-KR" sz="1600" dirty="0" smtClean="0"/>
              <a:t>)</a:t>
            </a:r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이벤트 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리스너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등록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sz="1600" dirty="0" smtClean="0"/>
              <a:t>이벤트를 받아 처리하고자 하는 컴포넌트에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등록</a:t>
            </a:r>
            <a:endParaRPr lang="en-US" altLang="ko-KR" sz="1600" dirty="0" smtClean="0"/>
          </a:p>
          <a:p>
            <a:pPr lvl="1"/>
            <a:r>
              <a:rPr lang="en-US" altLang="ko-KR" sz="1600" dirty="0" err="1" smtClean="0"/>
              <a:t>component.addXXXListener</a:t>
            </a:r>
            <a:r>
              <a:rPr lang="en-US" altLang="ko-KR" sz="1600" dirty="0" smtClean="0"/>
              <a:t>(listener)</a:t>
            </a:r>
          </a:p>
          <a:p>
            <a:pPr lvl="2"/>
            <a:r>
              <a:rPr lang="en-US" altLang="ko-KR" sz="1400" dirty="0" smtClean="0"/>
              <a:t>xxx : </a:t>
            </a:r>
            <a:r>
              <a:rPr lang="ko-KR" altLang="en-US" sz="1400" dirty="0" smtClean="0"/>
              <a:t>이벤트 명</a:t>
            </a:r>
            <a:r>
              <a:rPr lang="en-US" altLang="ko-KR" sz="1400" dirty="0" smtClean="0"/>
              <a:t>,  listener : </a:t>
            </a:r>
            <a:r>
              <a:rPr lang="ko-KR" altLang="en-US" sz="1400" dirty="0" smtClean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객체</a:t>
            </a:r>
            <a:endParaRPr lang="en-US" altLang="ko-KR" sz="1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302" y="2653374"/>
            <a:ext cx="648072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>
                <a:solidFill>
                  <a:srgbClr val="FF0000"/>
                </a:solidFill>
              </a:rPr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버튼이 클릭될 때 호출되는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// </a:t>
            </a:r>
            <a:r>
              <a:rPr lang="ko-KR" altLang="en-US" sz="1200" dirty="0"/>
              <a:t>사용자가 클릭한 버튼 알아내기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버튼의 </a:t>
            </a:r>
            <a:r>
              <a:rPr lang="ko-KR" altLang="en-US" sz="1200" dirty="0" smtClean="0"/>
              <a:t>문자열이 </a:t>
            </a:r>
            <a:r>
              <a:rPr lang="en-US" altLang="ko-KR" sz="1200" dirty="0"/>
              <a:t>"Action"</a:t>
            </a:r>
            <a:r>
              <a:rPr lang="ko-KR" altLang="en-US" sz="1200" dirty="0"/>
              <a:t>인지 비교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 </a:t>
            </a:r>
            <a:r>
              <a:rPr lang="en-US" altLang="ko-KR" sz="1200" dirty="0" smtClean="0"/>
              <a:t>											// </a:t>
            </a:r>
            <a:r>
              <a:rPr lang="en-US" altLang="ko-KR" sz="1200" dirty="0" err="1"/>
              <a:t>JButton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setText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 호출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문자열변경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 </a:t>
            </a:r>
            <a:r>
              <a:rPr lang="en-US" altLang="ko-KR" sz="1200" dirty="0" smtClean="0"/>
              <a:t>										// </a:t>
            </a:r>
            <a:r>
              <a:rPr lang="en-US" altLang="ko-KR" sz="1200" dirty="0" err="1"/>
              <a:t>JButton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setText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 호출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문자열변경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6021288"/>
            <a:ext cx="64807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MyActionListener</a:t>
            </a:r>
            <a:r>
              <a:rPr lang="en-US" altLang="ko-KR" sz="1200" dirty="0"/>
              <a:t> listener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</a:t>
            </a:r>
          </a:p>
          <a:p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(listener);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35512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프레임에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클래스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1484784"/>
            <a:ext cx="590465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javax.swing</a:t>
            </a:r>
            <a:r>
              <a:rPr lang="en-US" altLang="ko-KR" sz="1200" b="1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java.awt</a:t>
            </a:r>
            <a:r>
              <a:rPr lang="en-US" altLang="ko-KR" sz="1200" b="1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public class Ex1 extends </a:t>
            </a:r>
            <a:r>
              <a:rPr lang="en-US" altLang="ko-KR" sz="1200" b="1" dirty="0" err="1">
                <a:latin typeface="Consolas" panose="020B0609020204030204" pitchFamily="49" charset="0"/>
              </a:rPr>
              <a:t>JFrame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     public </a:t>
            </a:r>
            <a:r>
              <a:rPr lang="en-US" altLang="ko-KR" sz="1200" b="1" dirty="0">
                <a:latin typeface="Consolas" panose="020B0609020204030204" pitchFamily="49" charset="0"/>
              </a:rPr>
              <a:t>Ex1()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setTitle</a:t>
            </a:r>
            <a:r>
              <a:rPr lang="en-US" altLang="ko-KR" sz="1200" dirty="0">
                <a:latin typeface="Consolas" panose="020B0609020204030204" pitchFamily="49" charset="0"/>
              </a:rPr>
              <a:t>("Example");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setDefaultCloseOperation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JFrame.</a:t>
            </a:r>
            <a:r>
              <a:rPr lang="en-US" altLang="ko-KR" sz="1200" b="1" i="1" dirty="0" err="1" smtClean="0">
                <a:latin typeface="Consolas" panose="020B0609020204030204" pitchFamily="49" charset="0"/>
              </a:rPr>
              <a:t>EXIT_ON_CLOSE</a:t>
            </a:r>
            <a:r>
              <a:rPr lang="en-US" altLang="ko-KR" sz="1200" b="1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Container </a:t>
            </a:r>
            <a:r>
              <a:rPr lang="en-US" altLang="ko-KR" sz="1200" dirty="0">
                <a:latin typeface="Consolas" panose="020B0609020204030204" pitchFamily="49" charset="0"/>
              </a:rPr>
              <a:t>c = </a:t>
            </a:r>
            <a:r>
              <a:rPr lang="en-US" altLang="ko-KR" sz="1200" dirty="0" err="1">
                <a:latin typeface="Consolas" panose="020B0609020204030204" pitchFamily="49" charset="0"/>
              </a:rPr>
              <a:t>getContentPane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c.setLayout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new </a:t>
            </a:r>
            <a:r>
              <a:rPr lang="en-US" altLang="ko-KR" sz="1200" b="1" dirty="0" err="1">
                <a:latin typeface="Consolas" panose="020B0609020204030204" pitchFamily="49" charset="0"/>
              </a:rPr>
              <a:t>FlowLayout</a:t>
            </a:r>
            <a:r>
              <a:rPr lang="en-US" altLang="ko-KR" sz="1200" b="1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JButton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JButton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("Action</a:t>
            </a:r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");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setSize</a:t>
            </a:r>
            <a:r>
              <a:rPr lang="en-US" altLang="ko-KR" sz="1200" dirty="0" smtClean="0">
                <a:latin typeface="Consolas" panose="020B0609020204030204" pitchFamily="49" charset="0"/>
              </a:rPr>
              <a:t>(300</a:t>
            </a:r>
            <a:r>
              <a:rPr lang="en-US" altLang="ko-KR" sz="1200" dirty="0">
                <a:latin typeface="Consolas" panose="020B0609020204030204" pitchFamily="49" charset="0"/>
              </a:rPr>
              <a:t>, 300);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setVisible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true</a:t>
            </a:r>
            <a:r>
              <a:rPr lang="en-US" altLang="ko-KR" sz="12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public static void main(String[] </a:t>
            </a:r>
            <a:r>
              <a:rPr lang="en-US" altLang="ko-KR" sz="1200" b="1" dirty="0" err="1"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new </a:t>
            </a:r>
            <a:r>
              <a:rPr lang="en-US" altLang="ko-KR" sz="1200" b="1" dirty="0">
                <a:latin typeface="Consolas" panose="020B0609020204030204" pitchFamily="49" charset="0"/>
              </a:rPr>
              <a:t>Ex1();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MyTest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ActionListener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  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actionPerformed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ActionEvent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JButton</a:t>
            </a:r>
            <a:r>
              <a:rPr lang="en-US" altLang="ko-KR" sz="1200" dirty="0" smtClean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 = (</a:t>
            </a:r>
            <a:r>
              <a:rPr lang="en-US" altLang="ko-KR" sz="1200" dirty="0" err="1">
                <a:latin typeface="Consolas" panose="020B0609020204030204" pitchFamily="49" charset="0"/>
              </a:rPr>
              <a:t>JButton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  <a:r>
              <a:rPr lang="en-US" altLang="ko-KR" sz="1200" dirty="0" err="1">
                <a:latin typeface="Consolas" panose="020B0609020204030204" pitchFamily="49" charset="0"/>
              </a:rPr>
              <a:t>e.getSource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if(</a:t>
            </a:r>
            <a:r>
              <a:rPr lang="en-US" altLang="ko-KR" sz="1200" b="1" dirty="0" err="1" smtClean="0">
                <a:latin typeface="Consolas" panose="020B0609020204030204" pitchFamily="49" charset="0"/>
              </a:rPr>
              <a:t>b.getText</a:t>
            </a:r>
            <a:r>
              <a:rPr lang="en-US" altLang="ko-KR" sz="1200" b="1" dirty="0">
                <a:latin typeface="Consolas" panose="020B0609020204030204" pitchFamily="49" charset="0"/>
              </a:rPr>
              <a:t>().equals("Action")) </a:t>
            </a:r>
            <a:r>
              <a:rPr lang="en-US" altLang="ko-KR" sz="1200" b="1" dirty="0" err="1">
                <a:latin typeface="Consolas" panose="020B0609020204030204" pitchFamily="49" charset="0"/>
              </a:rPr>
              <a:t>b.setText</a:t>
            </a:r>
            <a:r>
              <a:rPr lang="en-US" altLang="ko-KR" sz="1200" b="1" dirty="0">
                <a:latin typeface="Consolas" panose="020B0609020204030204" pitchFamily="49" charset="0"/>
              </a:rPr>
              <a:t>("</a:t>
            </a:r>
            <a:r>
              <a:rPr lang="ko-KR" altLang="en-US" sz="1200" b="1" dirty="0">
                <a:latin typeface="Consolas" panose="020B0609020204030204" pitchFamily="49" charset="0"/>
              </a:rPr>
              <a:t>액션</a:t>
            </a:r>
            <a:r>
              <a:rPr lang="en-US" altLang="ko-KR" sz="1200" b="1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else </a:t>
            </a:r>
            <a:r>
              <a:rPr lang="en-US" altLang="ko-KR" sz="1200" b="1" dirty="0" err="1">
                <a:latin typeface="Consolas" panose="020B0609020204030204" pitchFamily="49" charset="0"/>
              </a:rPr>
              <a:t>b.setText</a:t>
            </a:r>
            <a:r>
              <a:rPr lang="en-US" altLang="ko-KR" sz="1200" b="1" dirty="0">
                <a:latin typeface="Consolas" panose="020B0609020204030204" pitchFamily="49" charset="0"/>
              </a:rPr>
              <a:t>("Action");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  }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1484784"/>
            <a:ext cx="59046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javax.swing</a:t>
            </a:r>
            <a:r>
              <a:rPr lang="en-US" altLang="ko-KR" sz="1200" b="1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java.awt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java.awt.event</a:t>
            </a:r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.*;</a:t>
            </a:r>
            <a:endParaRPr lang="en-US" altLang="ko-KR" sz="12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public class Ex1 extends </a:t>
            </a:r>
            <a:r>
              <a:rPr lang="en-US" altLang="ko-KR" sz="1200" b="1" dirty="0" err="1">
                <a:latin typeface="Consolas" panose="020B0609020204030204" pitchFamily="49" charset="0"/>
              </a:rPr>
              <a:t>JFrame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     public </a:t>
            </a:r>
            <a:r>
              <a:rPr lang="en-US" altLang="ko-KR" sz="1200" b="1" dirty="0">
                <a:latin typeface="Consolas" panose="020B0609020204030204" pitchFamily="49" charset="0"/>
              </a:rPr>
              <a:t>Ex1()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setTitle</a:t>
            </a:r>
            <a:r>
              <a:rPr lang="en-US" altLang="ko-KR" sz="1200" dirty="0">
                <a:latin typeface="Consolas" panose="020B0609020204030204" pitchFamily="49" charset="0"/>
              </a:rPr>
              <a:t>("Example");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setDefaultCloseOperation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JFrame.</a:t>
            </a:r>
            <a:r>
              <a:rPr lang="en-US" altLang="ko-KR" sz="1200" b="1" i="1" dirty="0" err="1" smtClean="0">
                <a:latin typeface="Consolas" panose="020B0609020204030204" pitchFamily="49" charset="0"/>
              </a:rPr>
              <a:t>EXIT_ON_CLOSE</a:t>
            </a:r>
            <a:r>
              <a:rPr lang="en-US" altLang="ko-KR" sz="1200" b="1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Container </a:t>
            </a:r>
            <a:r>
              <a:rPr lang="en-US" altLang="ko-KR" sz="1200" dirty="0">
                <a:latin typeface="Consolas" panose="020B0609020204030204" pitchFamily="49" charset="0"/>
              </a:rPr>
              <a:t>c = </a:t>
            </a:r>
            <a:r>
              <a:rPr lang="en-US" altLang="ko-KR" sz="1200" dirty="0" err="1">
                <a:latin typeface="Consolas" panose="020B0609020204030204" pitchFamily="49" charset="0"/>
              </a:rPr>
              <a:t>getContentPane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c.setLayout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new </a:t>
            </a:r>
            <a:r>
              <a:rPr lang="en-US" altLang="ko-KR" sz="1200" b="1" dirty="0" err="1">
                <a:latin typeface="Consolas" panose="020B0609020204030204" pitchFamily="49" charset="0"/>
              </a:rPr>
              <a:t>FlowLayout</a:t>
            </a:r>
            <a:r>
              <a:rPr lang="en-US" altLang="ko-KR" sz="1200" b="1" dirty="0"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JButton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JButton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("Action</a:t>
            </a:r>
            <a:r>
              <a:rPr lang="en-US" altLang="ko-KR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");</a:t>
            </a:r>
            <a:endParaRPr lang="ko-KR" altLang="en-US" sz="12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btn.addActionListener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new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MyTest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c.add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btn</a:t>
            </a:r>
            <a:r>
              <a:rPr lang="en-US" altLang="ko-KR" sz="1200" dirty="0">
                <a:latin typeface="Consolas" panose="020B0609020204030204" pitchFamily="49" charset="0"/>
              </a:rPr>
              <a:t>);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setSize</a:t>
            </a:r>
            <a:r>
              <a:rPr lang="en-US" altLang="ko-KR" sz="1200" dirty="0" smtClean="0">
                <a:latin typeface="Consolas" panose="020B0609020204030204" pitchFamily="49" charset="0"/>
              </a:rPr>
              <a:t>(300</a:t>
            </a:r>
            <a:r>
              <a:rPr lang="en-US" altLang="ko-KR" sz="1200" dirty="0">
                <a:latin typeface="Consolas" panose="020B0609020204030204" pitchFamily="49" charset="0"/>
              </a:rPr>
              <a:t>, 300);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setVisible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true</a:t>
            </a:r>
            <a:r>
              <a:rPr lang="en-US" altLang="ko-KR" sz="12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latin typeface="Consolas" panose="020B0609020204030204" pitchFamily="49" charset="0"/>
              </a:rPr>
              <a:t>public static void main(String[] </a:t>
            </a:r>
            <a:r>
              <a:rPr lang="en-US" altLang="ko-KR" sz="1200" b="1" dirty="0" err="1"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new </a:t>
            </a:r>
            <a:r>
              <a:rPr lang="en-US" altLang="ko-KR" sz="1200" b="1" dirty="0">
                <a:latin typeface="Consolas" panose="020B0609020204030204" pitchFamily="49" charset="0"/>
              </a:rPr>
              <a:t>Ex1();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MyTest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ActionListener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    public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actionPerformed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ActionEvent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e) 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JButton</a:t>
            </a:r>
            <a:r>
              <a:rPr lang="en-US" altLang="ko-KR" sz="1200" dirty="0" smtClean="0"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latin typeface="Consolas" panose="020B0609020204030204" pitchFamily="49" charset="0"/>
              </a:rPr>
              <a:t>b = (</a:t>
            </a:r>
            <a:r>
              <a:rPr lang="en-US" altLang="ko-KR" sz="1200" dirty="0" err="1">
                <a:latin typeface="Consolas" panose="020B0609020204030204" pitchFamily="49" charset="0"/>
              </a:rPr>
              <a:t>JButton</a:t>
            </a:r>
            <a:r>
              <a:rPr lang="en-US" altLang="ko-KR" sz="1200" dirty="0">
                <a:latin typeface="Consolas" panose="020B0609020204030204" pitchFamily="49" charset="0"/>
              </a:rPr>
              <a:t>)</a:t>
            </a:r>
            <a:r>
              <a:rPr lang="en-US" altLang="ko-KR" sz="1200" dirty="0" err="1">
                <a:latin typeface="Consolas" panose="020B0609020204030204" pitchFamily="49" charset="0"/>
              </a:rPr>
              <a:t>e.getSource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if(</a:t>
            </a:r>
            <a:r>
              <a:rPr lang="en-US" altLang="ko-KR" sz="1200" b="1" dirty="0" err="1" smtClean="0">
                <a:latin typeface="Consolas" panose="020B0609020204030204" pitchFamily="49" charset="0"/>
              </a:rPr>
              <a:t>b.getText</a:t>
            </a:r>
            <a:r>
              <a:rPr lang="en-US" altLang="ko-KR" sz="1200" b="1" dirty="0">
                <a:latin typeface="Consolas" panose="020B0609020204030204" pitchFamily="49" charset="0"/>
              </a:rPr>
              <a:t>().equals("Action")) </a:t>
            </a:r>
            <a:r>
              <a:rPr lang="en-US" altLang="ko-KR" sz="1200" b="1" dirty="0" err="1">
                <a:latin typeface="Consolas" panose="020B0609020204030204" pitchFamily="49" charset="0"/>
              </a:rPr>
              <a:t>b.setText</a:t>
            </a:r>
            <a:r>
              <a:rPr lang="en-US" altLang="ko-KR" sz="1200" b="1" dirty="0">
                <a:latin typeface="Consolas" panose="020B0609020204030204" pitchFamily="49" charset="0"/>
              </a:rPr>
              <a:t>("</a:t>
            </a:r>
            <a:r>
              <a:rPr lang="ko-KR" altLang="en-US" sz="1200" b="1" dirty="0">
                <a:latin typeface="Consolas" panose="020B0609020204030204" pitchFamily="49" charset="0"/>
              </a:rPr>
              <a:t>액션</a:t>
            </a:r>
            <a:r>
              <a:rPr lang="en-US" altLang="ko-KR" sz="1200" b="1" dirty="0">
                <a:latin typeface="Consolas" panose="020B0609020204030204" pitchFamily="49" charset="0"/>
              </a:rPr>
              <a:t>");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else </a:t>
            </a:r>
            <a:r>
              <a:rPr lang="en-US" altLang="ko-KR" sz="1200" b="1" dirty="0" err="1">
                <a:latin typeface="Consolas" panose="020B0609020204030204" pitchFamily="49" charset="0"/>
              </a:rPr>
              <a:t>b.setText</a:t>
            </a:r>
            <a:r>
              <a:rPr lang="en-US" altLang="ko-KR" sz="1200" b="1" dirty="0">
                <a:latin typeface="Consolas" panose="020B0609020204030204" pitchFamily="49" charset="0"/>
              </a:rPr>
              <a:t>("Action");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  }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독립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완전한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여러 곳에서 사용할 때 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클래스</a:t>
            </a:r>
            <a:r>
              <a:rPr lang="en-US" altLang="ko-KR" dirty="0" smtClean="0"/>
              <a:t>(inner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안에 멤버처럼 클래스 작성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</a:t>
            </a:r>
            <a:r>
              <a:rPr lang="ko-KR" altLang="en-US" dirty="0" smtClean="0"/>
              <a:t>클래스에서만 사용할 때 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익명 클래스</a:t>
            </a:r>
            <a:r>
              <a:rPr lang="en-US" altLang="ko-KR" dirty="0" smtClean="0"/>
              <a:t>(anonymous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 없이 간단히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조차 만들 필요 </a:t>
            </a:r>
            <a:r>
              <a:rPr lang="ko-KR" altLang="en-US" dirty="0"/>
              <a:t>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</a:t>
            </a:r>
            <a:r>
              <a:rPr lang="ko-KR" altLang="en-US" dirty="0" smtClean="0"/>
              <a:t>간단한 경우에 적합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4" y="3551376"/>
            <a:ext cx="2258845" cy="1083157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16632"/>
            <a:ext cx="9144000" cy="6794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9-1 : </a:t>
            </a:r>
            <a:r>
              <a:rPr lang="ko-KR" altLang="en-US" sz="2800" dirty="0"/>
              <a:t>독립 클래스로 </a:t>
            </a:r>
            <a:r>
              <a:rPr lang="en-US" altLang="ko-KR" sz="2800" dirty="0"/>
              <a:t>Action </a:t>
            </a:r>
            <a:r>
              <a:rPr lang="ko-KR" altLang="en-US" sz="2800" dirty="0"/>
              <a:t>이벤트 </a:t>
            </a:r>
            <a:r>
              <a:rPr lang="ko-KR" altLang="en-US" sz="2800" dirty="0" err="1"/>
              <a:t>리스너</a:t>
            </a:r>
            <a:r>
              <a:rPr lang="ko-KR" altLang="en-US" sz="2800" dirty="0"/>
              <a:t> 만들기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60639" y="1029630"/>
            <a:ext cx="422726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120);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독립된 클래스로 이벤트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작성한다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public </a:t>
            </a:r>
            <a:r>
              <a:rPr lang="en-US" altLang="ko-KR" sz="1200" b="1" dirty="0">
                <a:solidFill>
                  <a:srgbClr val="7030A0"/>
                </a:solidFill>
              </a:rPr>
              <a:t>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else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("Action"); 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91762" y="3370601"/>
            <a:ext cx="1136378" cy="476726"/>
          </a:xfrm>
          <a:prstGeom prst="wedgeRoundRectCallout">
            <a:avLst>
              <a:gd name="adj1" fmla="val -44642"/>
              <a:gd name="adj2" fmla="val -68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Action </a:t>
            </a:r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리스너</a:t>
            </a:r>
            <a:r>
              <a:rPr lang="ko-KR" altLang="en-US" sz="1100" dirty="0" smtClean="0"/>
              <a:t> 등록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7540078" y="4248418"/>
            <a:ext cx="1136378" cy="476726"/>
          </a:xfrm>
          <a:prstGeom prst="wedgeRoundRectCallout">
            <a:avLst>
              <a:gd name="adj1" fmla="val -39119"/>
              <a:gd name="adj2" fmla="val 896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Action </a:t>
            </a:r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리스너</a:t>
            </a:r>
            <a:r>
              <a:rPr lang="ko-KR" altLang="en-US" sz="1100" dirty="0" smtClean="0"/>
              <a:t> 구현</a:t>
            </a:r>
            <a:endParaRPr lang="ko-KR" altLang="en-US" sz="11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39602" y="2993641"/>
            <a:ext cx="0" cy="532428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075461" y="2963115"/>
            <a:ext cx="0" cy="524772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직사각형 1028"/>
          <p:cNvSpPr/>
          <p:nvPr/>
        </p:nvSpPr>
        <p:spPr>
          <a:xfrm>
            <a:off x="2016519" y="3068960"/>
            <a:ext cx="5886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버튼</a:t>
            </a:r>
            <a:r>
              <a:rPr lang="en-US" altLang="ko-KR" sz="1100" dirty="0"/>
              <a:t> </a:t>
            </a:r>
          </a:p>
          <a:p>
            <a:r>
              <a:rPr lang="ko-KR" altLang="en-US" sz="1100" dirty="0"/>
              <a:t>클릭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9034" y="5517231"/>
            <a:ext cx="3318068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독립된 클래스로 </a:t>
            </a:r>
            <a:r>
              <a:rPr lang="en-US" altLang="ko-KR" sz="1200" dirty="0" smtClean="0"/>
              <a:t>Action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작성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이 클래스를 별도의 </a:t>
            </a:r>
            <a:r>
              <a:rPr lang="en-US" altLang="ko-KR" sz="1200" dirty="0" smtClean="0"/>
              <a:t>MyActionListener.java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파일로 작</a:t>
            </a:r>
            <a:r>
              <a:rPr lang="ko-KR" altLang="en-US" sz="1200" dirty="0"/>
              <a:t>성</a:t>
            </a:r>
            <a:r>
              <a:rPr lang="ko-KR" altLang="en-US" sz="1200" dirty="0" smtClean="0"/>
              <a:t>하여도 됨</a:t>
            </a:r>
            <a:endParaRPr lang="ko-KR" altLang="en-US" sz="1200" dirty="0"/>
          </a:p>
        </p:txBody>
      </p:sp>
      <p:sp>
        <p:nvSpPr>
          <p:cNvPr id="1034" name="자유형 1033"/>
          <p:cNvSpPr/>
          <p:nvPr/>
        </p:nvSpPr>
        <p:spPr>
          <a:xfrm>
            <a:off x="2439602" y="4061012"/>
            <a:ext cx="2492438" cy="1708248"/>
          </a:xfrm>
          <a:custGeom>
            <a:avLst/>
            <a:gdLst>
              <a:gd name="connsiteX0" fmla="*/ 2366682 w 2366682"/>
              <a:gd name="connsiteY0" fmla="*/ 1694329 h 1694329"/>
              <a:gd name="connsiteX1" fmla="*/ 1622612 w 2366682"/>
              <a:gd name="connsiteY1" fmla="*/ 1147482 h 1694329"/>
              <a:gd name="connsiteX2" fmla="*/ 1380565 w 2366682"/>
              <a:gd name="connsiteY2" fmla="*/ 349623 h 1694329"/>
              <a:gd name="connsiteX3" fmla="*/ 0 w 2366682"/>
              <a:gd name="connsiteY3" fmla="*/ 0 h 16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682" h="1694329">
                <a:moveTo>
                  <a:pt x="2366682" y="1694329"/>
                </a:moveTo>
                <a:cubicBezTo>
                  <a:pt x="2076823" y="1532964"/>
                  <a:pt x="1786965" y="1371600"/>
                  <a:pt x="1622612" y="1147482"/>
                </a:cubicBezTo>
                <a:cubicBezTo>
                  <a:pt x="1458259" y="923364"/>
                  <a:pt x="1651000" y="540870"/>
                  <a:pt x="1380565" y="349623"/>
                </a:cubicBezTo>
                <a:cubicBezTo>
                  <a:pt x="1110130" y="158376"/>
                  <a:pt x="555065" y="79188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왼쪽 중괄호 1034"/>
          <p:cNvSpPr/>
          <p:nvPr/>
        </p:nvSpPr>
        <p:spPr>
          <a:xfrm>
            <a:off x="3957102" y="5013176"/>
            <a:ext cx="303537" cy="1512168"/>
          </a:xfrm>
          <a:prstGeom prst="leftBrace">
            <a:avLst>
              <a:gd name="adj1" fmla="val 70355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5" y="1848972"/>
            <a:ext cx="2258845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1482351"/>
            <a:ext cx="2090112" cy="10831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61271" y="627067"/>
            <a:ext cx="475252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 smtClean="0"/>
              <a:t>InnerClassListener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InnerClassListener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120);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// </a:t>
            </a:r>
            <a:r>
              <a:rPr lang="ko-KR" altLang="en-US" sz="1200" b="1" dirty="0">
                <a:solidFill>
                  <a:srgbClr val="7030A0"/>
                </a:solidFill>
              </a:rPr>
              <a:t>내부 클래스로 </a:t>
            </a:r>
            <a:r>
              <a:rPr lang="en-US" altLang="ko-KR" sz="1200" b="1" dirty="0">
                <a:solidFill>
                  <a:srgbClr val="7030A0"/>
                </a:solidFill>
              </a:rPr>
              <a:t>Action </a:t>
            </a:r>
            <a:r>
              <a:rPr lang="ko-KR" altLang="en-US" sz="1200" b="1" dirty="0" err="1">
                <a:solidFill>
                  <a:srgbClr val="7030A0"/>
                </a:solidFill>
              </a:rPr>
              <a:t>리스너를</a:t>
            </a:r>
            <a:r>
              <a:rPr lang="ko-KR" altLang="en-US" sz="1200" b="1" dirty="0">
                <a:solidFill>
                  <a:srgbClr val="7030A0"/>
                </a:solidFill>
              </a:rPr>
              <a:t> 작성한다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private </a:t>
            </a:r>
            <a:r>
              <a:rPr lang="en-US" altLang="ko-KR" sz="1200" b="1" dirty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public </a:t>
            </a:r>
            <a:r>
              <a:rPr lang="en-US" altLang="ko-KR" sz="1200" b="1" dirty="0">
                <a:solidFill>
                  <a:srgbClr val="7030A0"/>
                </a:solidFill>
              </a:rPr>
              <a:t>void 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b="1" dirty="0">
                <a:solidFill>
                  <a:srgbClr val="7030A0"/>
                </a:solidFill>
              </a:rPr>
              <a:t>b = (</a:t>
            </a:r>
            <a:r>
              <a:rPr lang="en-US" altLang="ko-KR" sz="1200" b="1" dirty="0" err="1">
                <a:solidFill>
                  <a:srgbClr val="7030A0"/>
                </a:solidFill>
              </a:rPr>
              <a:t>JButton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>
                <a:solidFill>
                  <a:srgbClr val="7030A0"/>
                </a:solidFill>
              </a:rPr>
              <a:t>액션</a:t>
            </a:r>
            <a:r>
              <a:rPr lang="en-US" altLang="ko-KR" sz="1200" b="1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else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("Action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");</a:t>
            </a:r>
          </a:p>
          <a:p>
            <a:pPr defTabSz="180000"/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//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InnerClassListener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나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JFrame</a:t>
            </a:r>
            <a:r>
              <a:rPr lang="ko-KR" altLang="en-US" sz="1200" b="1" dirty="0">
                <a:solidFill>
                  <a:srgbClr val="7030A0"/>
                </a:solidFill>
              </a:rPr>
              <a:t>의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멤버 호출 가능</a:t>
            </a:r>
            <a:endParaRPr lang="ko-KR" altLang="en-US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setTitle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>
                <a:solidFill>
                  <a:srgbClr val="7030A0"/>
                </a:solidFill>
              </a:rPr>
              <a:t>()); //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프레임 </a:t>
            </a:r>
            <a:r>
              <a:rPr lang="ko-KR" altLang="en-US" sz="1200" b="1" dirty="0">
                <a:solidFill>
                  <a:srgbClr val="7030A0"/>
                </a:solidFill>
              </a:rPr>
              <a:t>타이틀에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버튼문자열 출력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}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20688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9-2 : </a:t>
            </a:r>
            <a:r>
              <a:rPr lang="ko-KR" altLang="en-US" sz="2800" dirty="0" smtClean="0"/>
              <a:t>내부 </a:t>
            </a:r>
            <a:r>
              <a:rPr lang="ko-KR" altLang="en-US" sz="2800" dirty="0"/>
              <a:t>클래스로 </a:t>
            </a:r>
            <a:r>
              <a:rPr lang="en-US" altLang="ko-KR" sz="2800" dirty="0"/>
              <a:t>Action </a:t>
            </a:r>
            <a:r>
              <a:rPr lang="ko-KR" altLang="en-US" sz="2800" dirty="0"/>
              <a:t>이벤트 </a:t>
            </a:r>
            <a:r>
              <a:rPr lang="ko-KR" altLang="en-US" sz="2800" dirty="0" err="1"/>
              <a:t>리스너</a:t>
            </a:r>
            <a:r>
              <a:rPr lang="ko-KR" altLang="en-US" sz="2800" dirty="0"/>
              <a:t> 만들기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848866" y="3709189"/>
            <a:ext cx="357190" cy="2168084"/>
          </a:xfrm>
          <a:prstGeom prst="leftBrace">
            <a:avLst>
              <a:gd name="adj1" fmla="val 14158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2844" y="4573860"/>
            <a:ext cx="3429024" cy="938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100" dirty="0" smtClean="0"/>
              <a:t> Action </a:t>
            </a:r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리스너를</a:t>
            </a:r>
            <a:r>
              <a:rPr lang="ko-KR" altLang="en-US" sz="1100" dirty="0" smtClean="0"/>
              <a:t> 내부 클래스로 작성</a:t>
            </a:r>
            <a:endParaRPr lang="en-US" altLang="ko-KR" sz="11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/>
              <a:t> private</a:t>
            </a:r>
            <a:r>
              <a:rPr lang="ko-KR" altLang="en-US" sz="1100" dirty="0" smtClean="0"/>
              <a:t>으로 선언하여 외부에서 사용할 수 없게 함</a:t>
            </a:r>
            <a:endParaRPr lang="en-US" altLang="ko-KR" sz="1100" dirty="0" smtClean="0"/>
          </a:p>
          <a:p>
            <a:pPr>
              <a:buFont typeface="Arial" pitchFamily="34" charset="0"/>
              <a:buChar char="•"/>
            </a:pPr>
            <a:endParaRPr lang="en-US" altLang="ko-KR" sz="11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리스너에서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InnerClassListener</a:t>
            </a:r>
            <a:r>
              <a:rPr lang="ko-KR" altLang="en-US" sz="1100" dirty="0" smtClean="0"/>
              <a:t>와 </a:t>
            </a:r>
            <a:r>
              <a:rPr lang="en-US" altLang="ko-KR" sz="1100" dirty="0" err="1" smtClean="0"/>
              <a:t>JFrame</a:t>
            </a:r>
            <a:r>
              <a:rPr lang="ko-KR" altLang="en-US" sz="1100" dirty="0" smtClean="0"/>
              <a:t> 멤버에 대한 접근 용이</a:t>
            </a:r>
            <a:endParaRPr lang="ko-KR" altLang="en-US" sz="1100" dirty="0"/>
          </a:p>
        </p:txBody>
      </p:sp>
      <p:sp>
        <p:nvSpPr>
          <p:cNvPr id="22" name="자유형 21"/>
          <p:cNvSpPr/>
          <p:nvPr/>
        </p:nvSpPr>
        <p:spPr>
          <a:xfrm flipV="1">
            <a:off x="3347864" y="5256281"/>
            <a:ext cx="1296144" cy="256297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571868" y="4793231"/>
            <a:ext cx="2769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사각형 설명선 7"/>
          <p:cNvSpPr/>
          <p:nvPr/>
        </p:nvSpPr>
        <p:spPr>
          <a:xfrm>
            <a:off x="683568" y="967862"/>
            <a:ext cx="1296144" cy="442674"/>
          </a:xfrm>
          <a:prstGeom prst="wedgeRoundRectCallout">
            <a:avLst>
              <a:gd name="adj1" fmla="val -20141"/>
              <a:gd name="adj2" fmla="val 807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버튼의 문자열을</a:t>
            </a:r>
          </a:p>
          <a:p>
            <a:r>
              <a:rPr lang="ko-KR" altLang="en-US" sz="1000" dirty="0"/>
              <a:t>타이틀에 출력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60691" y="3621576"/>
            <a:ext cx="4498473" cy="2376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</a:t>
            </a:r>
            <a:r>
              <a:rPr lang="ko-KR" altLang="en-US" sz="1200" dirty="0" smtClean="0"/>
              <a:t>호출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InnerClassListener.this.</a:t>
            </a:r>
            <a:r>
              <a:rPr lang="en-US" altLang="ko-KR" sz="1200" dirty="0"/>
              <a:t>setTitle(b.getText()); // </a:t>
            </a:r>
            <a:r>
              <a:rPr lang="ko-KR" altLang="en-US" sz="1200" dirty="0" smtClean="0"/>
              <a:t>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</a:t>
            </a:r>
            <a:r>
              <a:rPr lang="ko-KR" altLang="en-US" sz="1200" dirty="0" smtClean="0"/>
              <a:t>출력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079997"/>
            <a:ext cx="2090112" cy="10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클래스로 이벤트 리스너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익명 클래스</a:t>
            </a:r>
            <a:r>
              <a:rPr lang="en-US" altLang="ko-KR" sz="1600" dirty="0" smtClean="0"/>
              <a:t>(anonymous class) : </a:t>
            </a:r>
            <a:r>
              <a:rPr lang="ko-KR" altLang="en-US" sz="1600" dirty="0" smtClean="0"/>
              <a:t>이름 없는 클래스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(</a:t>
            </a:r>
            <a:r>
              <a:rPr lang="ko-KR" altLang="en-US" sz="1400" dirty="0" smtClean="0"/>
              <a:t>클래스 선언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인스턴스</a:t>
            </a:r>
            <a:r>
              <a:rPr lang="ko-KR" altLang="en-US" sz="1400" dirty="0" smtClean="0"/>
              <a:t> 생성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한번에 달</a:t>
            </a:r>
            <a:r>
              <a:rPr lang="ko-KR" altLang="en-US" sz="1400" dirty="0"/>
              <a:t>성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sz="1400" dirty="0" smtClean="0"/>
              <a:t>간단한 </a:t>
            </a:r>
            <a:r>
              <a:rPr lang="ko-KR" altLang="en-US" sz="1400" dirty="0" err="1" smtClean="0"/>
              <a:t>리스너의</a:t>
            </a:r>
            <a:r>
              <a:rPr lang="ko-KR" altLang="en-US" sz="1400" dirty="0" smtClean="0"/>
              <a:t> 경우 익명 클래스 사용 추천</a:t>
            </a:r>
            <a:endParaRPr lang="en-US" altLang="ko-KR" sz="1400" dirty="0" smtClean="0"/>
          </a:p>
          <a:p>
            <a:pPr lvl="2"/>
            <a:r>
              <a:rPr lang="ko-KR" altLang="en-US" sz="1200" dirty="0" err="1" smtClean="0"/>
              <a:t>메소드의</a:t>
            </a:r>
            <a:r>
              <a:rPr lang="ko-KR" altLang="en-US" sz="1200" dirty="0" smtClean="0"/>
              <a:t> 개수가 </a:t>
            </a:r>
            <a:r>
              <a:rPr lang="en-US" altLang="ko-KR" sz="1200" dirty="0" smtClean="0"/>
              <a:t>1, 2</a:t>
            </a:r>
            <a:r>
              <a:rPr lang="ko-KR" altLang="en-US" sz="1200" dirty="0" smtClean="0"/>
              <a:t>개인 </a:t>
            </a:r>
            <a:r>
              <a:rPr lang="ko-KR" altLang="en-US" sz="1200" dirty="0" err="1" smtClean="0"/>
              <a:t>리스너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ActionListener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ItemListener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대해 주로 사용</a:t>
            </a:r>
            <a:endParaRPr lang="en-US" altLang="ko-KR" sz="1200" dirty="0" smtClean="0"/>
          </a:p>
          <a:p>
            <a:r>
              <a:rPr lang="en-US" altLang="ko-KR" sz="1600" dirty="0" smtClean="0"/>
              <a:t>ActionListener</a:t>
            </a:r>
            <a:r>
              <a:rPr lang="ko-KR" altLang="en-US" sz="1600" dirty="0" smtClean="0"/>
              <a:t>를 구현하는 익명의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작성 예</a:t>
            </a:r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lvl="1"/>
            <a:endParaRPr lang="ko-KR" altLang="en-US" sz="14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2358" y="1772816"/>
            <a:ext cx="3688114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new </a:t>
            </a:r>
            <a:r>
              <a:rPr lang="ko-KR" altLang="en-US" sz="1200" dirty="0" err="1" smtClean="0"/>
              <a:t>익명클래스의슈퍼클래스이름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생성자인자들</a:t>
            </a:r>
            <a:r>
              <a:rPr lang="en-US" altLang="ko-KR" sz="1200" dirty="0" smtClean="0"/>
              <a:t>) {</a:t>
            </a:r>
          </a:p>
          <a:p>
            <a:r>
              <a:rPr lang="en-US" altLang="ko-KR" sz="1200" dirty="0" smtClean="0"/>
              <a:t>     .....................</a:t>
            </a:r>
          </a:p>
          <a:p>
            <a:r>
              <a:rPr lang="en-US" altLang="ko-KR" sz="1200" dirty="0" smtClean="0"/>
              <a:t>     </a:t>
            </a:r>
            <a:r>
              <a:rPr lang="ko-KR" altLang="en-US" sz="1200" dirty="0" smtClean="0"/>
              <a:t>익명클래스의 멤버 구현</a:t>
            </a:r>
            <a:endParaRPr lang="en-US" altLang="ko-KR" sz="1200" dirty="0" smtClean="0"/>
          </a:p>
          <a:p>
            <a:r>
              <a:rPr lang="en-US" altLang="ko-KR" sz="1200" dirty="0" smtClean="0"/>
              <a:t>     .....................</a:t>
            </a:r>
          </a:p>
          <a:p>
            <a:r>
              <a:rPr lang="en-US" altLang="ko-KR" sz="1200" dirty="0" smtClean="0"/>
              <a:t>};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861048"/>
            <a:ext cx="769492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9410"/>
            <a:ext cx="9144000" cy="6794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9-3 : </a:t>
            </a:r>
            <a:r>
              <a:rPr lang="ko-KR" altLang="en-US" sz="2800" dirty="0" smtClean="0"/>
              <a:t>익명 클래스로 </a:t>
            </a:r>
            <a:r>
              <a:rPr lang="en-US" altLang="ko-KR" sz="2800" dirty="0" smtClean="0"/>
              <a:t>Action</a:t>
            </a:r>
            <a:r>
              <a:rPr lang="ko-KR" altLang="en-US" sz="2800" dirty="0" smtClean="0"/>
              <a:t> 이벤트 </a:t>
            </a:r>
            <a:r>
              <a:rPr lang="ko-KR" altLang="en-US" sz="2800" dirty="0" err="1" smtClean="0"/>
              <a:t>리스너</a:t>
            </a:r>
            <a:r>
              <a:rPr lang="ko-KR" altLang="en-US" sz="2800" dirty="0" smtClean="0"/>
              <a:t> 만들</a:t>
            </a:r>
            <a:r>
              <a:rPr lang="ko-KR" altLang="en-US" sz="2800" dirty="0"/>
              <a:t>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79912" y="688860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btn.addActionListener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73033" y="3137132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});</a:t>
            </a:r>
            <a:endParaRPr lang="en-US" altLang="ko-KR" sz="1200" b="1" dirty="0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224136" y="3060007"/>
            <a:ext cx="2267744" cy="272415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익명 클래스로 </a:t>
            </a:r>
            <a:r>
              <a:rPr lang="en-US" altLang="ko-KR" sz="1000" dirty="0" smtClean="0">
                <a:latin typeface="+mn-ea"/>
              </a:rPr>
              <a:t>Action </a:t>
            </a:r>
            <a:r>
              <a:rPr lang="ko-KR" altLang="en-US" sz="1000" dirty="0" err="1" smtClean="0">
                <a:latin typeface="+mn-ea"/>
              </a:rPr>
              <a:t>리스너</a:t>
            </a:r>
            <a:r>
              <a:rPr lang="ko-KR" altLang="en-US" sz="1000" dirty="0" smtClean="0">
                <a:latin typeface="+mn-ea"/>
              </a:rPr>
              <a:t> 작성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27584" y="4437112"/>
            <a:ext cx="2376264" cy="44267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이벤트 기반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프로그램 구조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이벤트와 이벤트 객체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어댑터 클래스로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Key </a:t>
            </a:r>
            <a:r>
              <a:rPr lang="ko-KR" altLang="en-US" dirty="0" smtClean="0"/>
              <a:t>이벤트로 키 입력 받기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Mouse </a:t>
            </a:r>
            <a:r>
              <a:rPr lang="ko-KR" altLang="en-US" dirty="0" smtClean="0"/>
              <a:t>이벤트로 마우스 동작 인식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5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9-4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/>
              <a:t>마우스 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 연습 </a:t>
            </a:r>
            <a:r>
              <a:rPr lang="en-US" altLang="ko-KR" sz="2400" dirty="0"/>
              <a:t>- </a:t>
            </a:r>
            <a:r>
              <a:rPr lang="ko-KR" altLang="en-US" sz="2400" dirty="0"/>
              <a:t>마우스로 문자열 이동시키기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아래 실행 화면과 같이 프레임의 임의의 위치에 마우스 버튼을 누르면 마우스 포인터가 있는 위치에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문자열을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650" y="4725144"/>
            <a:ext cx="676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마우스 </a:t>
            </a:r>
            <a:r>
              <a:rPr lang="ko-KR" altLang="en-US" sz="1400" dirty="0"/>
              <a:t>버튼을 누르면 마우스가 있는 위치로 </a:t>
            </a:r>
            <a:r>
              <a:rPr lang="en-US" altLang="ko-KR" sz="1400" dirty="0" smtClean="0"/>
              <a:t>"Hello</a:t>
            </a:r>
            <a:r>
              <a:rPr lang="en-US" altLang="ko-KR" sz="1400" dirty="0"/>
              <a:t>" </a:t>
            </a:r>
            <a:r>
              <a:rPr lang="ko-KR" altLang="en-US" sz="1400" dirty="0"/>
              <a:t>문자열을 이동시킨다</a:t>
            </a:r>
            <a:r>
              <a:rPr lang="en-US" altLang="ko-KR" sz="1400" dirty="0"/>
              <a:t>.</a:t>
            </a:r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이벤트와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MouseEvent</a:t>
            </a:r>
            <a:r>
              <a:rPr lang="ko-KR" altLang="en-US" sz="1400" dirty="0"/>
              <a:t>와 </a:t>
            </a:r>
            <a:r>
              <a:rPr lang="en-US" altLang="ko-KR" sz="1400" dirty="0" err="1">
                <a:solidFill>
                  <a:srgbClr val="FF0000"/>
                </a:solidFill>
              </a:rPr>
              <a:t>MouseListener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이벤트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소스 </a:t>
            </a:r>
            <a:r>
              <a:rPr lang="en-US" altLang="ko-KR" sz="1400" dirty="0"/>
              <a:t>: </a:t>
            </a:r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/>
              <a:t> </a:t>
            </a:r>
            <a:r>
              <a:rPr lang="ko-KR" altLang="en-US" sz="1400" dirty="0" err="1" smtClean="0"/>
              <a:t>컨텐트팬의</a:t>
            </a:r>
            <a:r>
              <a:rPr lang="ko-KR" altLang="en-US" sz="1400" dirty="0" smtClean="0"/>
              <a:t> 배치관리자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배치관리자 삭제</a:t>
            </a:r>
            <a:endParaRPr lang="en-US" altLang="ko-KR" sz="1400" dirty="0"/>
          </a:p>
          <a:p>
            <a:pPr marL="0" lvl="1">
              <a:buFont typeface="Arial" pitchFamily="34" charset="0"/>
              <a:buChar char="•"/>
            </a:pPr>
            <a:r>
              <a:rPr lang="ko-KR" altLang="en-US" sz="1400" dirty="0" smtClean="0"/>
              <a:t> 구현할 </a:t>
            </a:r>
            <a:r>
              <a:rPr lang="ko-KR" altLang="en-US" sz="1400" dirty="0" err="1"/>
              <a:t>리스너의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mousePressed</a:t>
            </a:r>
            <a:r>
              <a:rPr lang="en-US" altLang="ko-KR" sz="1400" dirty="0" smtClean="0">
                <a:solidFill>
                  <a:srgbClr val="FF0000"/>
                </a:solidFill>
              </a:rPr>
              <a:t>()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lvl="1">
              <a:buFont typeface="Arial" pitchFamily="34" charset="0"/>
              <a:buChar char="•"/>
            </a:pPr>
            <a:r>
              <a:rPr lang="en-US" altLang="ko-KR" sz="1400" dirty="0" smtClean="0"/>
              <a:t> "Hello" </a:t>
            </a:r>
            <a:r>
              <a:rPr lang="ko-KR" altLang="en-US" sz="1400" dirty="0"/>
              <a:t>문자열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JLabel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컴포넌트 이용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75" y="2144146"/>
            <a:ext cx="7431701" cy="23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프레임에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클래스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7624" y="1185566"/>
            <a:ext cx="59046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javax.swing</a:t>
            </a:r>
            <a:r>
              <a:rPr lang="en-US" altLang="ko-KR" sz="1200" b="1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java.awt</a:t>
            </a:r>
            <a:r>
              <a:rPr lang="en-US" altLang="ko-KR" sz="1200" b="1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import </a:t>
            </a:r>
            <a:r>
              <a:rPr lang="en-US" altLang="ko-KR" sz="1200" b="1" dirty="0" err="1">
                <a:latin typeface="Consolas" panose="020B0609020204030204" pitchFamily="49" charset="0"/>
              </a:rPr>
              <a:t>java.awt.event</a:t>
            </a:r>
            <a:r>
              <a:rPr lang="en-US" altLang="ko-KR" sz="1200" b="1" dirty="0">
                <a:latin typeface="Consolas" panose="020B0609020204030204" pitchFamily="49" charset="0"/>
              </a:rPr>
              <a:t>.*;</a:t>
            </a:r>
          </a:p>
          <a:p>
            <a:r>
              <a:rPr lang="en-US" altLang="ko-KR" sz="1200" b="1" dirty="0">
                <a:latin typeface="Consolas" panose="020B0609020204030204" pitchFamily="49" charset="0"/>
              </a:rPr>
              <a:t>public class Ex4 extends </a:t>
            </a:r>
            <a:r>
              <a:rPr lang="en-US" altLang="ko-KR" sz="1200" b="1" dirty="0" err="1">
                <a:latin typeface="Consolas" panose="020B0609020204030204" pitchFamily="49" charset="0"/>
              </a:rPr>
              <a:t>JFrame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en-US" altLang="ko-KR" sz="1200" b="1" u="sng" dirty="0">
                <a:latin typeface="Consolas" panose="020B0609020204030204" pitchFamily="49" charset="0"/>
              </a:rPr>
              <a:t>{</a:t>
            </a:r>
          </a:p>
          <a:p>
            <a:r>
              <a:rPr lang="it-IT" altLang="ko-KR" sz="1200" dirty="0" smtClean="0">
                <a:latin typeface="Consolas" panose="020B0609020204030204" pitchFamily="49" charset="0"/>
              </a:rPr>
              <a:t>     </a:t>
            </a:r>
            <a:r>
              <a:rPr lang="it-IT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JLabel </a:t>
            </a:r>
            <a:r>
              <a:rPr lang="it-IT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la = </a:t>
            </a:r>
            <a:r>
              <a:rPr lang="it-IT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new JLabel("Hello");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     public </a:t>
            </a:r>
            <a:r>
              <a:rPr lang="en-US" altLang="ko-KR" sz="1200" b="1" dirty="0">
                <a:latin typeface="Consolas" panose="020B0609020204030204" pitchFamily="49" charset="0"/>
              </a:rPr>
              <a:t>Ex4()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setTitle</a:t>
            </a:r>
            <a:r>
              <a:rPr lang="en-US" altLang="ko-KR" sz="1200" dirty="0">
                <a:latin typeface="Consolas" panose="020B0609020204030204" pitchFamily="49" charset="0"/>
              </a:rPr>
              <a:t>("Example");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setDefaultCloseOperation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JFrame.</a:t>
            </a:r>
            <a:r>
              <a:rPr lang="en-US" altLang="ko-KR" sz="1200" b="1" i="1" dirty="0" err="1" smtClean="0">
                <a:latin typeface="Consolas" panose="020B0609020204030204" pitchFamily="49" charset="0"/>
              </a:rPr>
              <a:t>EXIT_ON_CLOSE</a:t>
            </a:r>
            <a:r>
              <a:rPr lang="en-US" altLang="ko-KR" sz="1200" b="1" i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Container </a:t>
            </a:r>
            <a:r>
              <a:rPr lang="en-US" altLang="ko-KR" sz="1200" dirty="0">
                <a:latin typeface="Consolas" panose="020B0609020204030204" pitchFamily="49" charset="0"/>
              </a:rPr>
              <a:t>c = </a:t>
            </a:r>
            <a:r>
              <a:rPr lang="en-US" altLang="ko-KR" sz="1200" dirty="0" err="1">
                <a:latin typeface="Consolas" panose="020B0609020204030204" pitchFamily="49" charset="0"/>
              </a:rPr>
              <a:t>getContentPane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c.setLayout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null</a:t>
            </a:r>
            <a:r>
              <a:rPr lang="en-US" altLang="ko-KR" sz="1200" b="1" dirty="0">
                <a:latin typeface="Consolas" panose="020B0609020204030204" pitchFamily="49" charset="0"/>
              </a:rPr>
              <a:t>);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setSize</a:t>
            </a:r>
            <a:r>
              <a:rPr lang="en-US" altLang="ko-KR" sz="1200" dirty="0" smtClean="0">
                <a:latin typeface="Consolas" panose="020B0609020204030204" pitchFamily="49" charset="0"/>
              </a:rPr>
              <a:t>(300</a:t>
            </a:r>
            <a:r>
              <a:rPr lang="en-US" altLang="ko-KR" sz="1200" dirty="0">
                <a:latin typeface="Consolas" panose="020B0609020204030204" pitchFamily="49" charset="0"/>
              </a:rPr>
              <a:t>, 300);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setVisible</a:t>
            </a:r>
            <a:r>
              <a:rPr lang="en-US" altLang="ko-KR" sz="1200" dirty="0" smtClean="0">
                <a:latin typeface="Consolas" panose="020B0609020204030204" pitchFamily="49" charset="0"/>
              </a:rPr>
              <a:t>(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true</a:t>
            </a:r>
            <a:r>
              <a:rPr lang="en-US" altLang="ko-KR" sz="1200" b="1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     </a:t>
            </a:r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MyMouseListener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MouseListener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mousePressed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MouseEvent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e) </a:t>
            </a:r>
            <a:r>
              <a:rPr lang="en-US" altLang="ko-KR" sz="12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    </a:t>
            </a:r>
            <a:r>
              <a:rPr lang="en-US" altLang="ko-KR" sz="12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x = </a:t>
            </a:r>
            <a:r>
              <a:rPr lang="en-US" altLang="ko-KR" sz="1200" b="1" dirty="0" err="1">
                <a:latin typeface="Consolas" panose="020B0609020204030204" pitchFamily="49" charset="0"/>
              </a:rPr>
              <a:t>e.getX</a:t>
            </a:r>
            <a:r>
              <a:rPr lang="en-US" altLang="ko-KR" sz="12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    </a:t>
            </a:r>
            <a:r>
              <a:rPr lang="en-US" altLang="ko-KR" sz="1200" b="1" dirty="0" err="1" smtClean="0">
                <a:latin typeface="Consolas" panose="020B0609020204030204" pitchFamily="49" charset="0"/>
              </a:rPr>
              <a:t>int</a:t>
            </a:r>
            <a:r>
              <a:rPr lang="en-US" altLang="ko-KR" sz="1200" b="1" dirty="0" smtClean="0"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latin typeface="Consolas" panose="020B0609020204030204" pitchFamily="49" charset="0"/>
              </a:rPr>
              <a:t>y = </a:t>
            </a:r>
            <a:r>
              <a:rPr lang="en-US" altLang="ko-KR" sz="1200" b="1" dirty="0" err="1">
                <a:latin typeface="Consolas" panose="020B0609020204030204" pitchFamily="49" charset="0"/>
              </a:rPr>
              <a:t>e.getY</a:t>
            </a:r>
            <a:r>
              <a:rPr lang="en-US" altLang="ko-KR" sz="12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	    </a:t>
            </a:r>
            <a:r>
              <a:rPr lang="en-US" altLang="ko-KR" sz="1200" dirty="0" err="1" smtClean="0">
                <a:latin typeface="Consolas" panose="020B0609020204030204" pitchFamily="49" charset="0"/>
              </a:rPr>
              <a:t>la.setLocation</a:t>
            </a:r>
            <a:r>
              <a:rPr lang="en-US" altLang="ko-KR" sz="1200" dirty="0" smtClean="0">
                <a:latin typeface="Consolas" panose="020B0609020204030204" pitchFamily="49" charset="0"/>
              </a:rPr>
              <a:t>(x</a:t>
            </a:r>
            <a:r>
              <a:rPr lang="en-US" altLang="ko-KR" sz="1200" dirty="0">
                <a:latin typeface="Consolas" panose="020B0609020204030204" pitchFamily="49" charset="0"/>
              </a:rPr>
              <a:t>, y);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      }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     	</a:t>
            </a:r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mouseReleased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MouseEvent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e) {}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mouseClicked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MouseEvent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e) {}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mouseEntered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MouseEvent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e) {}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mouseExited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MouseEvent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e) {}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     public </a:t>
            </a:r>
            <a:r>
              <a:rPr lang="en-US" altLang="ko-KR" sz="1200" b="1" dirty="0">
                <a:latin typeface="Consolas" panose="020B0609020204030204" pitchFamily="49" charset="0"/>
              </a:rPr>
              <a:t>static void main(String[] </a:t>
            </a:r>
            <a:r>
              <a:rPr lang="en-US" altLang="ko-KR" sz="1200" b="1" dirty="0" err="1"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1" dirty="0" smtClean="0">
                <a:latin typeface="Consolas" panose="020B0609020204030204" pitchFamily="49" charset="0"/>
              </a:rPr>
              <a:t>	new </a:t>
            </a:r>
            <a:r>
              <a:rPr lang="en-US" altLang="ko-KR" sz="1200" b="1" dirty="0">
                <a:latin typeface="Consolas" panose="020B0609020204030204" pitchFamily="49" charset="0"/>
              </a:rPr>
              <a:t>Ex4();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 }</a:t>
            </a:r>
            <a:endParaRPr lang="en-US" altLang="ko-KR" sz="1200" dirty="0"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}     </a:t>
            </a:r>
            <a:endParaRPr lang="ko-KR" alt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9-4</a:t>
            </a:r>
            <a:r>
              <a:rPr lang="ko-KR" altLang="en-US" dirty="0" smtClean="0"/>
              <a:t>의 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6314" y="2429594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마우스의 클릭 좌표 </a:t>
            </a:r>
            <a:r>
              <a:rPr lang="en-US" altLang="ko-KR" sz="1200" dirty="0" smtClean="0"/>
              <a:t>x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마우스의 클릭 좌표 </a:t>
            </a:r>
            <a:r>
              <a:rPr lang="en-US" altLang="ko-KR" sz="1200" dirty="0" smtClean="0"/>
              <a:t>y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 </a:t>
            </a:r>
            <a:r>
              <a:rPr lang="en-US" altLang="ko-KR" sz="1200" dirty="0" smtClean="0"/>
              <a:t>// (</a:t>
            </a:r>
            <a:r>
              <a:rPr lang="en-US" altLang="ko-KR" sz="1200" dirty="0" err="1" smtClean="0"/>
              <a:t>x,y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위치로 레이블 이동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2844" y="1712997"/>
            <a:ext cx="45720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JLabel </a:t>
            </a:r>
            <a:r>
              <a:rPr lang="en-US" altLang="ko-KR" sz="1200" dirty="0"/>
              <a:t>la = new JLabel("Hello"); // "Hello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레이블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c.addMouseListener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(new </a:t>
            </a:r>
            <a:r>
              <a:rPr lang="en-US" altLang="ko-KR" sz="1200" b="1" dirty="0" err="1">
                <a:solidFill>
                  <a:srgbClr val="FF000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());</a:t>
            </a:r>
          </a:p>
          <a:p>
            <a:pPr defTabSz="180000"/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la.setSize</a:t>
            </a:r>
            <a:r>
              <a:rPr lang="en-US" altLang="ko-KR" sz="1200" dirty="0" smtClean="0">
                <a:solidFill>
                  <a:srgbClr val="FF0000"/>
                </a:solidFill>
              </a:rPr>
              <a:t>(50</a:t>
            </a:r>
            <a:r>
              <a:rPr lang="en-US" altLang="ko-KR" sz="1200" dirty="0">
                <a:solidFill>
                  <a:srgbClr val="FF0000"/>
                </a:solidFill>
              </a:rPr>
              <a:t>, 20); </a:t>
            </a:r>
            <a:r>
              <a:rPr lang="en-US" altLang="ko-KR" sz="1200" dirty="0"/>
              <a:t>// </a:t>
            </a:r>
            <a:r>
              <a:rPr lang="ko-KR" altLang="en-US" sz="1200" dirty="0"/>
              <a:t>레이블의 크기 </a:t>
            </a:r>
            <a:r>
              <a:rPr lang="en-US" altLang="ko-KR" sz="1200" dirty="0"/>
              <a:t>50x20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la.setLocation</a:t>
            </a:r>
            <a:r>
              <a:rPr lang="en-US" altLang="ko-KR" sz="1200" dirty="0" smtClean="0">
                <a:solidFill>
                  <a:srgbClr val="FF0000"/>
                </a:solidFill>
              </a:rPr>
              <a:t>(30</a:t>
            </a:r>
            <a:r>
              <a:rPr lang="en-US" altLang="ko-KR" sz="1200" dirty="0">
                <a:solidFill>
                  <a:srgbClr val="FF0000"/>
                </a:solidFill>
              </a:rPr>
              <a:t>, 30); </a:t>
            </a:r>
            <a:r>
              <a:rPr lang="en-US" altLang="ko-KR" sz="1200" dirty="0"/>
              <a:t>// </a:t>
            </a:r>
            <a:r>
              <a:rPr lang="ko-KR" altLang="en-US" sz="1200" dirty="0"/>
              <a:t>레이블의 위치 </a:t>
            </a:r>
            <a:r>
              <a:rPr lang="en-US" altLang="ko-KR" sz="1200" dirty="0"/>
              <a:t>(30,30)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634186" y="1533606"/>
            <a:ext cx="2017934" cy="1823386"/>
            <a:chOff x="3634186" y="1533606"/>
            <a:chExt cx="2017934" cy="1823386"/>
          </a:xfrm>
        </p:grpSpPr>
        <p:sp>
          <p:nvSpPr>
            <p:cNvPr id="18" name="왼쪽 중괄호 17"/>
            <p:cNvSpPr/>
            <p:nvPr/>
          </p:nvSpPr>
          <p:spPr>
            <a:xfrm>
              <a:off x="5004048" y="2908225"/>
              <a:ext cx="290118" cy="448767"/>
            </a:xfrm>
            <a:prstGeom prst="leftBrace">
              <a:avLst>
                <a:gd name="adj1" fmla="val 23414"/>
                <a:gd name="adj2" fmla="val 51319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/>
                <a:t>마우스 버튼이 눌러진 위치를 알아내어 </a:t>
              </a:r>
              <a:r>
                <a:rPr lang="en-US" altLang="ko-KR" sz="1050" dirty="0" smtClean="0"/>
                <a:t>"Hello" </a:t>
              </a:r>
              <a:r>
                <a:rPr lang="ko-KR" altLang="en-US" sz="1050" dirty="0" smtClean="0"/>
                <a:t>를 옮긴다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4831976" y="1970623"/>
              <a:ext cx="157635" cy="1161986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516216" y="1533606"/>
            <a:ext cx="2017934" cy="959291"/>
            <a:chOff x="3634186" y="1533606"/>
            <a:chExt cx="2017934" cy="959291"/>
          </a:xfrm>
        </p:grpSpPr>
        <p:sp>
          <p:nvSpPr>
            <p:cNvPr id="12" name="모서리가 둥근 사각형 설명선 11"/>
            <p:cNvSpPr/>
            <p:nvPr/>
          </p:nvSpPr>
          <p:spPr>
            <a:xfrm>
              <a:off x="3634186" y="1533606"/>
              <a:ext cx="2017934" cy="459700"/>
            </a:xfrm>
            <a:prstGeom prst="wedgeRoundRectCallout">
              <a:avLst>
                <a:gd name="adj1" fmla="val 16896"/>
                <a:gd name="adj2" fmla="val 467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 dirty="0" err="1" smtClean="0"/>
                <a:t>MouseListener</a:t>
              </a:r>
              <a:r>
                <a:rPr lang="ko-KR" altLang="en-US" sz="1050" dirty="0" smtClean="0"/>
                <a:t>의 </a:t>
              </a:r>
              <a:r>
                <a:rPr lang="en-US" altLang="ko-KR" sz="1050" dirty="0" smtClean="0"/>
                <a:t>5</a:t>
              </a:r>
              <a:r>
                <a:rPr lang="ko-KR" altLang="en-US" sz="1050" dirty="0" smtClean="0"/>
                <a:t>개 </a:t>
              </a:r>
              <a:r>
                <a:rPr lang="ko-KR" altLang="en-US" sz="1050" dirty="0" err="1" smtClean="0"/>
                <a:t>메소드를</a:t>
              </a:r>
              <a:r>
                <a:rPr lang="ko-KR" altLang="en-US" sz="1050" dirty="0" smtClean="0"/>
                <a:t> 모두 구현한다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831976" y="1970623"/>
              <a:ext cx="78817" cy="522274"/>
            </a:xfrm>
            <a:custGeom>
              <a:avLst/>
              <a:gdLst>
                <a:gd name="connsiteX0" fmla="*/ 0 w 157635"/>
                <a:gd name="connsiteY0" fmla="*/ 8964 h 1174378"/>
                <a:gd name="connsiteX1" fmla="*/ 152400 w 157635"/>
                <a:gd name="connsiteY1" fmla="*/ 1174376 h 1174378"/>
                <a:gd name="connsiteX2" fmla="*/ 107577 w 157635"/>
                <a:gd name="connsiteY2" fmla="*/ 0 h 11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635" h="1174378">
                  <a:moveTo>
                    <a:pt x="0" y="8964"/>
                  </a:moveTo>
                  <a:cubicBezTo>
                    <a:pt x="67235" y="592417"/>
                    <a:pt x="134471" y="1175870"/>
                    <a:pt x="152400" y="1174376"/>
                  </a:cubicBezTo>
                  <a:cubicBezTo>
                    <a:pt x="170329" y="1172882"/>
                    <a:pt x="138953" y="586441"/>
                    <a:pt x="107577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732240" y="6165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실습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구현에 따른 부담</a:t>
            </a:r>
            <a:endParaRPr lang="en-US" altLang="ko-KR" sz="1600" dirty="0" smtClean="0"/>
          </a:p>
          <a:p>
            <a:pPr lvl="1"/>
            <a:r>
              <a:rPr lang="ko-KR" altLang="en-US" sz="1400" dirty="0" err="1" smtClean="0"/>
              <a:t>리스너의</a:t>
            </a:r>
            <a:r>
              <a:rPr lang="ko-KR" altLang="en-US" sz="1400" dirty="0" smtClean="0"/>
              <a:t> 추상 </a:t>
            </a:r>
            <a:r>
              <a:rPr lang="ko-KR" altLang="en-US" sz="1400" dirty="0" err="1" smtClean="0"/>
              <a:t>메소드를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모두 구현해야 하는 부담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리스너에서</a:t>
            </a:r>
            <a:r>
              <a:rPr lang="ko-KR" altLang="en-US" sz="1400" dirty="0" smtClean="0"/>
              <a:t> 마우스가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눌러지는 경우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만 처리하고자 하는 경우에도 나머지 </a:t>
            </a:r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모두 구현해야 하는 부담</a:t>
            </a:r>
            <a:endParaRPr lang="en-US" altLang="ko-KR" sz="1400" dirty="0" smtClean="0"/>
          </a:p>
          <a:p>
            <a:r>
              <a:rPr lang="ko-KR" altLang="en-US" sz="1600" dirty="0" smtClean="0"/>
              <a:t>어댑터 클래스</a:t>
            </a:r>
            <a:r>
              <a:rPr lang="en-US" altLang="ko-KR" sz="1600" dirty="0" smtClean="0"/>
              <a:t>(Adapter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 smtClean="0"/>
          </a:p>
          <a:p>
            <a:pPr lvl="1"/>
            <a:r>
              <a:rPr lang="ko-KR" altLang="en-US" sz="1400" dirty="0" err="1" smtClean="0"/>
              <a:t>리스너의</a:t>
            </a:r>
            <a:r>
              <a:rPr lang="ko-KR" altLang="en-US" sz="1400" dirty="0" smtClean="0"/>
              <a:t> 모든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단순 </a:t>
            </a:r>
            <a:r>
              <a:rPr lang="ko-KR" altLang="en-US" sz="1400" dirty="0" err="1" smtClean="0"/>
              <a:t>리턴하도록</a:t>
            </a:r>
            <a:r>
              <a:rPr lang="ko-KR" altLang="en-US" sz="1400" dirty="0" smtClean="0"/>
              <a:t> 만든 클래스</a:t>
            </a:r>
            <a:r>
              <a:rPr lang="en-US" altLang="ko-KR" sz="1400" dirty="0" smtClean="0"/>
              <a:t>(JDK</a:t>
            </a:r>
            <a:r>
              <a:rPr lang="ko-KR" altLang="en-US" sz="1400" dirty="0" smtClean="0"/>
              <a:t>에서 제공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lvl="1"/>
            <a:r>
              <a:rPr lang="en-US" altLang="ko-KR" sz="1400" dirty="0" err="1" smtClean="0"/>
              <a:t>MouseAdapter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예</a:t>
            </a:r>
            <a:endParaRPr lang="en-US" altLang="ko-KR" sz="14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 smtClean="0"/>
          </a:p>
          <a:p>
            <a:pPr lvl="2">
              <a:buNone/>
            </a:pPr>
            <a:endParaRPr lang="en-US" altLang="ko-KR" sz="12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lvl="1"/>
            <a:r>
              <a:rPr lang="ko-KR" altLang="en-US" sz="1400" dirty="0" smtClean="0"/>
              <a:t>추상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하나뿐인 </a:t>
            </a:r>
            <a:r>
              <a:rPr lang="ko-KR" altLang="en-US" sz="1400" dirty="0" err="1" smtClean="0"/>
              <a:t>리스너는</a:t>
            </a:r>
            <a:r>
              <a:rPr lang="ko-KR" altLang="en-US" sz="1400" dirty="0" smtClean="0"/>
              <a:t> 어댑터 없음</a:t>
            </a:r>
            <a:endParaRPr lang="en-US" altLang="ko-KR" sz="1400" dirty="0" smtClean="0"/>
          </a:p>
          <a:p>
            <a:pPr lvl="2"/>
            <a:r>
              <a:rPr lang="en-US" altLang="ko-KR" sz="1200" dirty="0" err="1" smtClean="0"/>
              <a:t>ActionAdapter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ItemAdapter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클래스는 존재하지 않음</a:t>
            </a:r>
            <a:endParaRPr lang="en-US" altLang="ko-KR" sz="12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275856" y="3140968"/>
            <a:ext cx="518457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class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dirty="0" smtClean="0"/>
              <a:t> implements </a:t>
            </a:r>
            <a:r>
              <a:rPr lang="en-US" altLang="ko-KR" sz="1200" dirty="0" err="1" smtClean="0"/>
              <a:t>MouseListener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MouseMotionListener</a:t>
            </a:r>
            <a:r>
              <a:rPr lang="en-US" altLang="ko-KR" sz="1200" dirty="0" smtClean="0"/>
              <a:t>, </a:t>
            </a:r>
          </a:p>
          <a:p>
            <a:pPr marL="0" lvl="1" defTabSz="180000"/>
            <a:r>
              <a:rPr lang="en-US" altLang="ko-KR" sz="1200" dirty="0" smtClean="0"/>
              <a:t>																			</a:t>
            </a:r>
            <a:r>
              <a:rPr lang="en-US" altLang="ko-KR" sz="1200" dirty="0" err="1" smtClean="0"/>
              <a:t>MouseWheelListener</a:t>
            </a:r>
            <a:r>
              <a:rPr lang="en-US" altLang="ko-KR" sz="1200" dirty="0" smtClean="0"/>
              <a:t> {</a:t>
            </a:r>
          </a:p>
          <a:p>
            <a:pPr marL="0" lvl="1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 smtClean="0"/>
              <a:t>mouseDragged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e) {}</a:t>
            </a:r>
          </a:p>
          <a:p>
            <a:pPr marL="0" lvl="2"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 smtClean="0"/>
              <a:t>mouseMoved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e) {}</a:t>
            </a:r>
          </a:p>
          <a:p>
            <a:pPr marL="0" lvl="2"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 smtClean="0"/>
              <a:t>mouseWheelMoved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MouseWheelEvent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e) {}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>
            <a:off x="3203848" y="3643955"/>
            <a:ext cx="288032" cy="818203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475656" y="3911210"/>
            <a:ext cx="1584176" cy="280928"/>
          </a:xfrm>
          <a:prstGeom prst="wedgeRoundRectCallout">
            <a:avLst>
              <a:gd name="adj1" fmla="val 58206"/>
              <a:gd name="adj2" fmla="val 5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sp>
        <p:nvSpPr>
          <p:cNvPr id="8" name="왼쪽 중괄호 7"/>
          <p:cNvSpPr/>
          <p:nvPr/>
        </p:nvSpPr>
        <p:spPr>
          <a:xfrm>
            <a:off x="3212232" y="4487367"/>
            <a:ext cx="288032" cy="309785"/>
          </a:xfrm>
          <a:prstGeom prst="leftBrace">
            <a:avLst>
              <a:gd name="adj1" fmla="val 2389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962345" y="4470775"/>
            <a:ext cx="2126377" cy="280928"/>
          </a:xfrm>
          <a:prstGeom prst="wedgeRoundRectCallout">
            <a:avLst>
              <a:gd name="adj1" fmla="val 57830"/>
              <a:gd name="adj2" fmla="val -106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MouseMotionListener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043318" y="4929312"/>
            <a:ext cx="2126377" cy="280928"/>
          </a:xfrm>
          <a:prstGeom prst="wedgeRoundRectCallout">
            <a:avLst>
              <a:gd name="adj1" fmla="val 65840"/>
              <a:gd name="adj2" fmla="val -39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/>
              <a:t>MouseWheelListener</a:t>
            </a:r>
            <a:r>
              <a:rPr lang="en-US" altLang="ko-KR" sz="1050" dirty="0"/>
              <a:t>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MouseListener</a:t>
            </a:r>
            <a:r>
              <a:rPr lang="ko-KR" altLang="en-US" dirty="0" smtClean="0"/>
              <a:t>대신 </a:t>
            </a:r>
            <a:r>
              <a:rPr lang="en-US" altLang="ko-KR" dirty="0" err="1" smtClean="0"/>
              <a:t>MouseAdapter</a:t>
            </a:r>
            <a:r>
              <a:rPr lang="ko-KR" altLang="en-US" dirty="0" smtClean="0"/>
              <a:t>를 사용한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729839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2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2684" y="1724790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1" defTabSz="180000"/>
            <a:endParaRPr lang="en-US" altLang="ko-KR" sz="1200" b="1" dirty="0" smtClean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4097254" y="2651123"/>
            <a:ext cx="433188" cy="1819829"/>
          </a:xfrm>
          <a:prstGeom prst="rightBrace">
            <a:avLst>
              <a:gd name="adj1" fmla="val 4768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610378" y="2617049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72525" y="4592161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MouseListener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904812" y="3909258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MouseAdapter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0" name="위로 굽은 화살표 9"/>
          <p:cNvSpPr/>
          <p:nvPr/>
        </p:nvSpPr>
        <p:spPr>
          <a:xfrm>
            <a:off x="4264972" y="3889319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제공하는 어댑터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6984776" cy="263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9-5 : </a:t>
            </a:r>
            <a:r>
              <a:rPr lang="en-US" altLang="ko-KR" dirty="0" err="1" smtClean="0"/>
              <a:t>MouseAdapter</a:t>
            </a:r>
            <a:r>
              <a:rPr lang="ko-KR" altLang="en-US" dirty="0" smtClean="0"/>
              <a:t>로 마우스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48064" y="1916832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MouseEvent</a:t>
            </a:r>
            <a:r>
              <a:rPr lang="en-US" altLang="ko-KR" sz="1200" b="1" dirty="0" smtClean="0"/>
              <a:t> e) {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b="1" dirty="0" smtClean="0"/>
              <a:t>		}</a:t>
            </a:r>
          </a:p>
          <a:p>
            <a:pPr marL="0" lvl="1" defTabSz="180000"/>
            <a:r>
              <a:rPr lang="en-US" altLang="ko-KR" sz="1200" b="1" dirty="0" smtClean="0"/>
              <a:t>	}</a:t>
            </a:r>
          </a:p>
          <a:p>
            <a:pPr marL="0" lvl="1" defTabSz="180000"/>
            <a:endParaRPr lang="en-US" altLang="ko-KR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MouseAdapterEx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291306"/>
            <a:ext cx="5184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MouseAdapter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9-4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1916832"/>
            <a:ext cx="45720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MouseAdapterEx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JLabel </a:t>
            </a:r>
            <a:r>
              <a:rPr lang="en-US" altLang="ko-KR" sz="1200" dirty="0"/>
              <a:t>la = new JLabel("Hello"); // "Hello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레이블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20); // </a:t>
            </a:r>
            <a:r>
              <a:rPr lang="ko-KR" altLang="en-US" sz="1200" dirty="0"/>
              <a:t>레이블의 크기 </a:t>
            </a:r>
            <a:r>
              <a:rPr lang="en-US" altLang="ko-KR" sz="1200" dirty="0"/>
              <a:t>50x20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30); // </a:t>
            </a:r>
            <a:r>
              <a:rPr lang="ko-KR" altLang="en-US" sz="1200" dirty="0"/>
              <a:t>레이블의 위치 </a:t>
            </a:r>
            <a:r>
              <a:rPr lang="en-US" altLang="ko-KR" sz="1200" dirty="0"/>
              <a:t>(30,30)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 </a:t>
            </a:r>
            <a:r>
              <a:rPr lang="ko-KR" altLang="en-US" smtClean="0"/>
              <a:t>이벤트와 포커스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 smtClean="0"/>
              <a:t>키 입력 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다음 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경우 각각 </a:t>
            </a:r>
            <a:r>
              <a:rPr lang="en-US" altLang="ko-KR" sz="2000" dirty="0" smtClean="0"/>
              <a:t>Key </a:t>
            </a:r>
            <a:r>
              <a:rPr lang="ko-KR" altLang="en-US" sz="2000" dirty="0" smtClean="0"/>
              <a:t>이벤트 발생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키를 누르는 순간</a:t>
            </a:r>
            <a:r>
              <a:rPr lang="en-US" altLang="ko-KR" sz="1800" dirty="0" smtClean="0"/>
              <a:t> </a:t>
            </a:r>
          </a:p>
          <a:p>
            <a:pPr lvl="1"/>
            <a:r>
              <a:rPr lang="ko-KR" altLang="en-US" sz="1800" dirty="0" smtClean="0"/>
              <a:t>누른 키를 떼는 순간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누른 키를 떼는 순간</a:t>
            </a:r>
            <a:r>
              <a:rPr lang="en-US" altLang="ko-KR" sz="1800" dirty="0" smtClean="0"/>
              <a:t>(Unicode </a:t>
            </a:r>
            <a:r>
              <a:rPr lang="ko-KR" altLang="en-US" sz="1800" dirty="0" smtClean="0"/>
              <a:t>키의 경우에만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r>
              <a:rPr lang="ko-KR" altLang="en-US" sz="2000" dirty="0" smtClean="0"/>
              <a:t>키 이벤트를 받을 수 있는 조건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모든 컴포넌트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현재 </a:t>
            </a:r>
            <a:r>
              <a:rPr lang="ko-KR" altLang="en-US" sz="1800" dirty="0" smtClean="0">
                <a:solidFill>
                  <a:srgbClr val="FF0000"/>
                </a:solidFill>
              </a:rPr>
              <a:t>포커스</a:t>
            </a:r>
            <a:r>
              <a:rPr lang="en-US" altLang="ko-KR" sz="1800" dirty="0" smtClean="0">
                <a:solidFill>
                  <a:srgbClr val="FF0000"/>
                </a:solidFill>
              </a:rPr>
              <a:t>(focus)</a:t>
            </a:r>
            <a:r>
              <a:rPr lang="ko-KR" altLang="en-US" sz="1800" dirty="0" smtClean="0">
                <a:solidFill>
                  <a:srgbClr val="FF0000"/>
                </a:solidFill>
              </a:rPr>
              <a:t>를 </a:t>
            </a:r>
            <a:r>
              <a:rPr lang="ko-KR" altLang="en-US" sz="1800" dirty="0">
                <a:solidFill>
                  <a:srgbClr val="FF0000"/>
                </a:solidFill>
              </a:rPr>
              <a:t>가진 </a:t>
            </a:r>
            <a:r>
              <a:rPr lang="ko-KR" altLang="en-US" sz="1800" dirty="0" smtClean="0">
                <a:solidFill>
                  <a:srgbClr val="FF0000"/>
                </a:solidFill>
              </a:rPr>
              <a:t>컴포넌트가 키 </a:t>
            </a:r>
            <a:r>
              <a:rPr lang="ko-KR" altLang="en-US" sz="1800" smtClean="0">
                <a:solidFill>
                  <a:srgbClr val="FF0000"/>
                </a:solidFill>
              </a:rPr>
              <a:t>이벤트 독점</a:t>
            </a:r>
            <a:endParaRPr lang="en-US" altLang="ko-KR" sz="1800" smtClean="0">
              <a:solidFill>
                <a:srgbClr val="FF0000"/>
              </a:solidFill>
            </a:endParaRPr>
          </a:p>
          <a:p>
            <a:pPr lvl="1"/>
            <a:r>
              <a:rPr lang="ko-KR" altLang="en-US" sz="1800" smtClean="0">
                <a:solidFill>
                  <a:srgbClr val="0070C0"/>
                </a:solidFill>
              </a:rPr>
              <a:t>포커스를 가진 컴포넌트에만 </a:t>
            </a:r>
            <a:r>
              <a:rPr lang="en-US" altLang="ko-KR" sz="1800" smtClean="0">
                <a:solidFill>
                  <a:srgbClr val="0070C0"/>
                </a:solidFill>
              </a:rPr>
              <a:t>Key </a:t>
            </a:r>
            <a:r>
              <a:rPr lang="ko-KR" altLang="en-US" sz="1800" smtClean="0">
                <a:solidFill>
                  <a:srgbClr val="0070C0"/>
                </a:solidFill>
              </a:rPr>
              <a:t>이벤트가 발생됨</a:t>
            </a:r>
            <a:endParaRPr lang="en-US" altLang="ko-KR" sz="1800" dirty="0" smtClean="0">
              <a:solidFill>
                <a:srgbClr val="0070C0"/>
              </a:solidFill>
            </a:endParaRPr>
          </a:p>
          <a:p>
            <a:r>
              <a:rPr lang="ko-KR" altLang="en-US" sz="2000" dirty="0" smtClean="0"/>
              <a:t>포커스</a:t>
            </a:r>
            <a:r>
              <a:rPr lang="en-US" altLang="ko-KR" sz="2000" dirty="0" smtClean="0"/>
              <a:t>(focus)</a:t>
            </a:r>
          </a:p>
          <a:p>
            <a:pPr lvl="1"/>
            <a:r>
              <a:rPr lang="ko-KR" altLang="en-US" sz="1800" dirty="0" smtClean="0"/>
              <a:t>컴포넌트나 응용프로그램이 키 이벤트를 독점하는 권한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컴포넌트에 포커스 설정 방법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다음 </a:t>
            </a:r>
            <a:r>
              <a:rPr lang="en-US" altLang="ko-KR" sz="1800" dirty="0" smtClean="0"/>
              <a:t>2 </a:t>
            </a:r>
            <a:r>
              <a:rPr lang="ko-KR" altLang="en-US" sz="1800" dirty="0" smtClean="0"/>
              <a:t>라인 코드 필요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3"/>
            <a:r>
              <a:rPr lang="ko-KR" altLang="en-US" sz="1200" dirty="0"/>
              <a:t>자바플랫폼마다 실행 환경의 초기화가 서로 다를 수 있기 때문에 다음 코드가 필요함</a:t>
            </a:r>
            <a:r>
              <a:rPr lang="en-US" altLang="ko-KR" sz="1200" dirty="0"/>
              <a:t>component.setFocusable(true);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13176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</a:t>
            </a:r>
            <a:r>
              <a:rPr lang="en-US" altLang="ko-KR" sz="1400"/>
              <a:t>// </a:t>
            </a:r>
            <a:r>
              <a:rPr lang="en-US" altLang="ko-KR" sz="1400" smtClean="0"/>
              <a:t>component</a:t>
            </a:r>
            <a:r>
              <a:rPr lang="ko-KR" altLang="en-US" sz="1400" smtClean="0"/>
              <a:t>에 </a:t>
            </a:r>
            <a:r>
              <a:rPr lang="ko-KR" altLang="en-US" sz="1400" dirty="0"/>
              <a:t>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598" y="2303526"/>
            <a:ext cx="2319029" cy="209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KeyListener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응용프로그램에서 </a:t>
            </a:r>
            <a:r>
              <a:rPr lang="en-US" altLang="ko-KR" sz="2000" dirty="0" err="1" smtClean="0"/>
              <a:t>KeyListener</a:t>
            </a:r>
            <a:r>
              <a:rPr lang="ko-KR" altLang="en-US" sz="2000" dirty="0" smtClean="0"/>
              <a:t>를 상속받아 </a:t>
            </a:r>
            <a:r>
              <a:rPr lang="ko-KR" altLang="en-US" sz="2000" dirty="0"/>
              <a:t>키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구현</a:t>
            </a:r>
            <a:endParaRPr lang="en-US" altLang="ko-KR" sz="2000" dirty="0" smtClean="0"/>
          </a:p>
          <a:p>
            <a:r>
              <a:rPr lang="en-US" altLang="ko-KR" sz="2000" dirty="0" err="1" smtClean="0"/>
              <a:t>KeyListener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3 </a:t>
            </a:r>
            <a:r>
              <a:rPr lang="ko-KR" altLang="en-US" sz="2000" dirty="0" smtClean="0"/>
              <a:t>개 </a:t>
            </a:r>
            <a:r>
              <a:rPr lang="ko-KR" altLang="en-US" sz="2000" dirty="0" err="1" smtClean="0"/>
              <a:t>메소드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컴포넌트에 키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달기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476358" y="3355729"/>
            <a:ext cx="1234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누르는 순간</a:t>
            </a:r>
            <a:endParaRPr lang="en-US" altLang="ko-KR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60666" y="2487274"/>
            <a:ext cx="300039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void </a:t>
            </a:r>
            <a:r>
              <a:rPr lang="en-US" altLang="ko-KR" sz="1200" b="1" dirty="0" err="1" smtClean="0"/>
              <a:t>keyPressed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 smtClean="0"/>
              <a:t>이벤트 처리 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void </a:t>
            </a:r>
            <a:r>
              <a:rPr lang="en-US" altLang="ko-KR" sz="1200" b="1" dirty="0" err="1" smtClean="0"/>
              <a:t>keyReleased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이벤트 처리 </a:t>
            </a:r>
            <a:r>
              <a:rPr lang="ko-KR" altLang="en-US" sz="1200" dirty="0" smtClean="0"/>
              <a:t>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void </a:t>
            </a:r>
            <a:r>
              <a:rPr lang="en-US" altLang="ko-KR" sz="1200" b="1" dirty="0" err="1" smtClean="0"/>
              <a:t>keyTyped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KeyEvent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이벤트 처리 </a:t>
            </a:r>
            <a:r>
              <a:rPr lang="ko-KR" altLang="en-US" sz="1200" dirty="0" smtClean="0"/>
              <a:t>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3643306" y="2671509"/>
            <a:ext cx="1504758" cy="1000132"/>
          </a:xfrm>
          <a:custGeom>
            <a:avLst/>
            <a:gdLst>
              <a:gd name="connsiteX0" fmla="*/ 0 w 1847461"/>
              <a:gd name="connsiteY0" fmla="*/ 737118 h 738674"/>
              <a:gd name="connsiteX1" fmla="*/ 363894 w 1847461"/>
              <a:gd name="connsiteY1" fmla="*/ 681135 h 738674"/>
              <a:gd name="connsiteX2" fmla="*/ 765110 w 1847461"/>
              <a:gd name="connsiteY2" fmla="*/ 391886 h 738674"/>
              <a:gd name="connsiteX3" fmla="*/ 1156996 w 1847461"/>
              <a:gd name="connsiteY3" fmla="*/ 93306 h 738674"/>
              <a:gd name="connsiteX4" fmla="*/ 1847461 w 1847461"/>
              <a:gd name="connsiteY4" fmla="*/ 0 h 73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461" h="738674">
                <a:moveTo>
                  <a:pt x="0" y="737118"/>
                </a:moveTo>
                <a:cubicBezTo>
                  <a:pt x="118188" y="737896"/>
                  <a:pt x="236376" y="738674"/>
                  <a:pt x="363894" y="681135"/>
                </a:cubicBezTo>
                <a:cubicBezTo>
                  <a:pt x="491412" y="623596"/>
                  <a:pt x="632926" y="489857"/>
                  <a:pt x="765110" y="391886"/>
                </a:cubicBezTo>
                <a:cubicBezTo>
                  <a:pt x="897294" y="293915"/>
                  <a:pt x="976604" y="158620"/>
                  <a:pt x="1156996" y="93306"/>
                </a:cubicBezTo>
                <a:cubicBezTo>
                  <a:pt x="1337388" y="27992"/>
                  <a:pt x="1592424" y="13996"/>
                  <a:pt x="1847461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76358" y="3715769"/>
            <a:ext cx="141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476358" y="4012066"/>
            <a:ext cx="144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누른 키를 떼는 순간</a:t>
            </a:r>
            <a:r>
              <a:rPr lang="en-US" altLang="ko-KR" sz="1000" dirty="0" smtClean="0"/>
              <a:t>, Unicode </a:t>
            </a:r>
            <a:r>
              <a:rPr lang="ko-KR" altLang="en-US" sz="1000" dirty="0" smtClean="0"/>
              <a:t>키</a:t>
            </a:r>
            <a:r>
              <a:rPr lang="ko-KR" altLang="en-US" sz="1000" dirty="0" smtClean="0"/>
              <a:t>인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경우 </a:t>
            </a:r>
            <a:endParaRPr lang="en-US" altLang="ko-KR" sz="1000" dirty="0" smtClean="0"/>
          </a:p>
        </p:txBody>
      </p:sp>
      <p:sp>
        <p:nvSpPr>
          <p:cNvPr id="11" name="자유형 10"/>
          <p:cNvSpPr/>
          <p:nvPr/>
        </p:nvSpPr>
        <p:spPr>
          <a:xfrm flipV="1">
            <a:off x="3714744" y="4083370"/>
            <a:ext cx="1433320" cy="141525"/>
          </a:xfrm>
          <a:custGeom>
            <a:avLst/>
            <a:gdLst>
              <a:gd name="connsiteX0" fmla="*/ 0 w 1856792"/>
              <a:gd name="connsiteY0" fmla="*/ 1555 h 670250"/>
              <a:gd name="connsiteX1" fmla="*/ 326571 w 1856792"/>
              <a:gd name="connsiteY1" fmla="*/ 38878 h 670250"/>
              <a:gd name="connsiteX2" fmla="*/ 821094 w 1856792"/>
              <a:gd name="connsiteY2" fmla="*/ 234821 h 670250"/>
              <a:gd name="connsiteX3" fmla="*/ 1110343 w 1856792"/>
              <a:gd name="connsiteY3" fmla="*/ 496078 h 670250"/>
              <a:gd name="connsiteX4" fmla="*/ 1399592 w 1856792"/>
              <a:gd name="connsiteY4" fmla="*/ 645368 h 670250"/>
              <a:gd name="connsiteX5" fmla="*/ 1856792 w 1856792"/>
              <a:gd name="connsiteY5" fmla="*/ 645368 h 67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792" h="670250">
                <a:moveTo>
                  <a:pt x="0" y="1555"/>
                </a:moveTo>
                <a:cubicBezTo>
                  <a:pt x="94861" y="777"/>
                  <a:pt x="189722" y="0"/>
                  <a:pt x="326571" y="38878"/>
                </a:cubicBezTo>
                <a:cubicBezTo>
                  <a:pt x="463420" y="77756"/>
                  <a:pt x="690465" y="158621"/>
                  <a:pt x="821094" y="234821"/>
                </a:cubicBezTo>
                <a:cubicBezTo>
                  <a:pt x="951723" y="311021"/>
                  <a:pt x="1013927" y="427654"/>
                  <a:pt x="1110343" y="496078"/>
                </a:cubicBezTo>
                <a:cubicBezTo>
                  <a:pt x="1206759" y="564503"/>
                  <a:pt x="1275184" y="620486"/>
                  <a:pt x="1399592" y="645368"/>
                </a:cubicBezTo>
                <a:cubicBezTo>
                  <a:pt x="1524000" y="670250"/>
                  <a:pt x="1690396" y="657809"/>
                  <a:pt x="1856792" y="64536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714744" y="3359290"/>
            <a:ext cx="1345922" cy="543367"/>
          </a:xfrm>
          <a:custGeom>
            <a:avLst/>
            <a:gdLst>
              <a:gd name="connsiteX0" fmla="*/ 0 w 2416629"/>
              <a:gd name="connsiteY0" fmla="*/ 390331 h 390331"/>
              <a:gd name="connsiteX1" fmla="*/ 457200 w 2416629"/>
              <a:gd name="connsiteY1" fmla="*/ 353009 h 390331"/>
              <a:gd name="connsiteX2" fmla="*/ 1063690 w 2416629"/>
              <a:gd name="connsiteY2" fmla="*/ 259702 h 390331"/>
              <a:gd name="connsiteX3" fmla="*/ 1632857 w 2416629"/>
              <a:gd name="connsiteY3" fmla="*/ 110413 h 390331"/>
              <a:gd name="connsiteX4" fmla="*/ 2146041 w 2416629"/>
              <a:gd name="connsiteY4" fmla="*/ 17106 h 390331"/>
              <a:gd name="connsiteX5" fmla="*/ 2416629 w 2416629"/>
              <a:gd name="connsiteY5" fmla="*/ 7776 h 39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629" h="390331">
                <a:moveTo>
                  <a:pt x="0" y="390331"/>
                </a:moveTo>
                <a:cubicBezTo>
                  <a:pt x="139959" y="382555"/>
                  <a:pt x="279918" y="374780"/>
                  <a:pt x="457200" y="353009"/>
                </a:cubicBezTo>
                <a:cubicBezTo>
                  <a:pt x="634482" y="331238"/>
                  <a:pt x="867747" y="300135"/>
                  <a:pt x="1063690" y="259702"/>
                </a:cubicBezTo>
                <a:cubicBezTo>
                  <a:pt x="1259633" y="219269"/>
                  <a:pt x="1452465" y="150846"/>
                  <a:pt x="1632857" y="110413"/>
                </a:cubicBezTo>
                <a:cubicBezTo>
                  <a:pt x="1813249" y="69980"/>
                  <a:pt x="2015412" y="34212"/>
                  <a:pt x="2146041" y="17106"/>
                </a:cubicBezTo>
                <a:cubicBezTo>
                  <a:pt x="2276670" y="0"/>
                  <a:pt x="2346649" y="3888"/>
                  <a:pt x="2416629" y="777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75784" y="2149637"/>
            <a:ext cx="1993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키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KeyListener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31985" y="3171575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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4429124" y="248500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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4467902" y="3825916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ym typeface="Wingdings"/>
              </a:rPr>
              <a:t></a:t>
            </a:r>
            <a:endParaRPr lang="ko-KR" altLang="en-US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292080" y="4725144"/>
            <a:ext cx="2585278" cy="338555"/>
            <a:chOff x="3788590" y="4725143"/>
            <a:chExt cx="2585278" cy="338555"/>
          </a:xfrm>
        </p:grpSpPr>
        <p:sp>
          <p:nvSpPr>
            <p:cNvPr id="17" name="TextBox 16"/>
            <p:cNvSpPr txBox="1"/>
            <p:nvPr/>
          </p:nvSpPr>
          <p:spPr>
            <a:xfrm>
              <a:off x="3788590" y="4725143"/>
              <a:ext cx="1621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실행되는 순서 </a:t>
              </a:r>
              <a:r>
                <a:rPr lang="en-US" altLang="ko-KR" sz="1400" dirty="0" smtClean="0">
                  <a:solidFill>
                    <a:schemeClr val="accent1">
                      <a:lumMod val="50000"/>
                    </a:schemeClr>
                  </a:solidFill>
                </a:rPr>
                <a:t>:</a:t>
              </a:r>
              <a:r>
                <a:rPr lang="ko-KR" altLang="en-US" sz="1400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endParaRPr lang="ko-KR" altLang="en-US" sz="1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9208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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649270" y="4725144"/>
              <a:ext cx="3674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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06460" y="472514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50000"/>
                    </a:schemeClr>
                  </a:solidFill>
                  <a:sym typeface="Wingdings"/>
                </a:rPr>
                <a:t>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246632" y="5760053"/>
            <a:ext cx="51321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addKeyListener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myKeyListener</a:t>
            </a:r>
            <a:r>
              <a:rPr lang="en-US" altLang="ko-KR" sz="1600" dirty="0" smtClean="0"/>
              <a:t>);</a:t>
            </a:r>
            <a:endParaRPr lang="ko-KR" altLang="en-US" sz="1600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유니코드</a:t>
            </a:r>
            <a:r>
              <a:rPr lang="en-US" altLang="ko-KR" dirty="0" smtClean="0"/>
              <a:t>(Unicode) </a:t>
            </a:r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유니코드 키의 특징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국제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산업 표준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전 세계의 문자를 컴퓨터에서 일관되게 표현하기 위한 코드 체계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문자들에 대해서만 키 코드 값 정의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A~Z, </a:t>
            </a:r>
            <a:r>
              <a:rPr lang="en-US" altLang="ko-KR" sz="1600" dirty="0" err="1" smtClean="0"/>
              <a:t>a~z</a:t>
            </a:r>
            <a:r>
              <a:rPr lang="en-US" altLang="ko-KR" sz="1600" dirty="0" smtClean="0"/>
              <a:t>, 0~9, !, @, &amp;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문자가 아닌 키 경우에는 표준화된 키 코드 값 없음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&lt;Function&gt;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&lt;Home&gt;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&lt;Up&gt;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,&lt;Delete&gt;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&lt;Control&gt;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&lt;Shift&gt; </a:t>
            </a:r>
            <a:r>
              <a:rPr lang="ko-KR" altLang="en-US" sz="1600" dirty="0" smtClean="0"/>
              <a:t>키</a:t>
            </a:r>
            <a:r>
              <a:rPr lang="en-US" altLang="ko-KR" sz="1600" dirty="0" smtClean="0"/>
              <a:t>, &lt;Alt&gt;</a:t>
            </a:r>
            <a:r>
              <a:rPr lang="ko-KR" altLang="en-US" sz="1600" dirty="0" smtClean="0"/>
              <a:t> 등은 플랫폼에 따라 키 코드 값이 다를 수 있음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유니코드 </a:t>
            </a:r>
            <a:r>
              <a:rPr lang="ko-KR" altLang="en-US" sz="2000" dirty="0"/>
              <a:t>키가 입력되는 경우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keyPressed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keyTyped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keyReleased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가 순서대로 호출</a:t>
            </a:r>
            <a:endParaRPr lang="en-US" altLang="ko-KR" sz="1800" dirty="0" smtClean="0"/>
          </a:p>
          <a:p>
            <a:r>
              <a:rPr lang="ko-KR" altLang="en-US" sz="2000" dirty="0"/>
              <a:t>유니코드 키가 아닌 경우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keyPressed</a:t>
            </a:r>
            <a:r>
              <a:rPr lang="en-US" altLang="ko-KR" sz="1800" dirty="0"/>
              <a:t>(), </a:t>
            </a:r>
            <a:r>
              <a:rPr lang="en-US" altLang="ko-KR" sz="1800" dirty="0" err="1"/>
              <a:t>keyReleased</a:t>
            </a:r>
            <a:r>
              <a:rPr lang="en-US" altLang="ko-KR" sz="1800" dirty="0"/>
              <a:t>() </a:t>
            </a:r>
            <a:r>
              <a:rPr lang="ko-KR" altLang="en-US" sz="1800" dirty="0"/>
              <a:t>만 호출됨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</a:t>
            </a:r>
            <a:r>
              <a:rPr lang="en-US" altLang="ko-KR" smtClean="0"/>
              <a:t> </a:t>
            </a:r>
            <a:r>
              <a:rPr lang="ko-KR" altLang="en-US" smtClean="0"/>
              <a:t>기반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1800" dirty="0" smtClean="0"/>
              <a:t>이벤트 기반 프로그래밍</a:t>
            </a:r>
            <a:r>
              <a:rPr lang="en-US" altLang="ko-KR" sz="1800" dirty="0" smtClean="0"/>
              <a:t>(Event Driven Programming)</a:t>
            </a:r>
          </a:p>
          <a:p>
            <a:pPr lvl="1"/>
            <a:r>
              <a:rPr lang="ko-KR" altLang="en-US" sz="1600" dirty="0" smtClean="0"/>
              <a:t>이벤트의 발생에 의해 프로그램 흐름이 결정되는 방식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이벤트가 발생하면 이벤트를 처리하는 루틴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이벤트 </a:t>
            </a:r>
            <a:r>
              <a:rPr lang="ko-KR" altLang="en-US" sz="1400" dirty="0" err="1" smtClean="0"/>
              <a:t>리스너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실행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실행될 코드는 이벤트의 발생에 의해 전적으로 결정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반대되는 개념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배치 실행</a:t>
            </a:r>
            <a:r>
              <a:rPr lang="en-US" altLang="ko-KR" sz="1600" dirty="0" smtClean="0"/>
              <a:t>(batch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programming)</a:t>
            </a:r>
          </a:p>
          <a:p>
            <a:pPr lvl="2"/>
            <a:r>
              <a:rPr lang="ko-KR" altLang="en-US" sz="1400" dirty="0" smtClean="0"/>
              <a:t>프로그램의 개발자가 프로그램의 흐름을 결정하는 방식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이벤트 종류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사용자의 입력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마우스 드래그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마우스 클릭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키보드 누름 등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센서로부터의 입력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네트워크로부터 데이터 송수신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ko-KR" altLang="en-US" sz="1400" dirty="0" smtClean="0"/>
              <a:t>다른 응용프로그램이나 다른 </a:t>
            </a:r>
            <a:r>
              <a:rPr lang="ko-KR" altLang="en-US" sz="1400" dirty="0" err="1" smtClean="0"/>
              <a:t>스레드로부터의</a:t>
            </a:r>
            <a:r>
              <a:rPr lang="ko-KR" altLang="en-US" sz="1400" dirty="0" smtClean="0"/>
              <a:t> 메시지</a:t>
            </a:r>
            <a:endParaRPr lang="en-US" altLang="ko-KR" sz="1400" dirty="0" smtClean="0"/>
          </a:p>
          <a:p>
            <a:r>
              <a:rPr lang="ko-KR" altLang="en-US" sz="1800" dirty="0" smtClean="0"/>
              <a:t>이벤트 기반 응용 프로그램의 구조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각 이벤트마다 처리하는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리스너</a:t>
            </a:r>
            <a:r>
              <a:rPr lang="ko-KR" altLang="en-US" sz="1600" dirty="0" smtClean="0"/>
              <a:t> 코드 보유</a:t>
            </a:r>
            <a:endParaRPr lang="en-US" altLang="ko-KR" sz="1600" dirty="0" smtClean="0"/>
          </a:p>
          <a:p>
            <a:r>
              <a:rPr lang="en-US" altLang="ko-KR" sz="1800" dirty="0" smtClean="0"/>
              <a:t>GUI </a:t>
            </a:r>
            <a:r>
              <a:rPr lang="ko-KR" altLang="en-US" sz="1800" dirty="0" smtClean="0"/>
              <a:t>응용프로그램은 이벤트 기반 프로그래밍으로 작성됨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GUI </a:t>
            </a:r>
            <a:r>
              <a:rPr lang="ko-KR" altLang="en-US" sz="1600" dirty="0" smtClean="0"/>
              <a:t>라이브러리 종류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C++</a:t>
            </a:r>
            <a:r>
              <a:rPr lang="ko-KR" altLang="en-US" sz="1400" dirty="0"/>
              <a:t>의</a:t>
            </a:r>
            <a:r>
              <a:rPr lang="en-US" altLang="ko-KR" sz="1400" dirty="0" smtClean="0"/>
              <a:t> MFC, C# GUI, Visual Basic, X Window, Android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자바의 </a:t>
            </a:r>
            <a:r>
              <a:rPr lang="en-US" altLang="ko-KR" sz="1400" dirty="0" smtClean="0"/>
              <a:t>AWT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Swing</a:t>
            </a:r>
          </a:p>
          <a:p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 키와 입력된 키 판별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ko-KR" sz="1600" dirty="0" err="1" smtClean="0"/>
              <a:t>KeyEvent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입력된 키 정보를 가진 이벤트 객체</a:t>
            </a:r>
            <a:endParaRPr lang="en-US" altLang="ko-KR" sz="1400" dirty="0" smtClean="0"/>
          </a:p>
          <a:p>
            <a:pPr lvl="1"/>
            <a:r>
              <a:rPr lang="en-US" altLang="ko-KR" sz="1400" dirty="0" err="1" smtClean="0">
                <a:solidFill>
                  <a:srgbClr val="FF0000"/>
                </a:solidFill>
              </a:rPr>
              <a:t>KeyEvent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smtClean="0">
                <a:solidFill>
                  <a:srgbClr val="FF0000"/>
                </a:solidFill>
              </a:rPr>
              <a:t>객체의 메소드</a:t>
            </a:r>
            <a:r>
              <a:rPr lang="ko-KR" altLang="en-US" sz="1400" smtClean="0"/>
              <a:t>를 이용하여 </a:t>
            </a:r>
            <a:r>
              <a:rPr lang="ko-KR" altLang="en-US" sz="1400" dirty="0" smtClean="0"/>
              <a:t>입력된 키 판별</a:t>
            </a:r>
            <a:endParaRPr lang="en-US" altLang="ko-KR" sz="1400" dirty="0" smtClean="0"/>
          </a:p>
          <a:p>
            <a:endParaRPr lang="en-US" altLang="ko-KR" sz="1600" dirty="0" smtClean="0"/>
          </a:p>
          <a:p>
            <a:r>
              <a:rPr lang="en-US" altLang="ko-KR" sz="1600" dirty="0" err="1" smtClean="0"/>
              <a:t>KeyEvent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객체의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입력된 키 판별</a:t>
            </a:r>
            <a:endParaRPr lang="en-US" altLang="ko-KR" sz="1600" dirty="0" smtClean="0"/>
          </a:p>
          <a:p>
            <a:pPr lvl="1"/>
            <a:r>
              <a:rPr lang="en-US" altLang="ko-KR" sz="1400" dirty="0" smtClean="0"/>
              <a:t>char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KeyEvent.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getKeyChar</a:t>
            </a:r>
            <a:r>
              <a:rPr lang="en-US" altLang="ko-KR" sz="1400" dirty="0" smtClean="0">
                <a:solidFill>
                  <a:srgbClr val="FF0000"/>
                </a:solidFill>
              </a:rPr>
              <a:t>()</a:t>
            </a:r>
          </a:p>
          <a:p>
            <a:pPr lvl="2"/>
            <a:r>
              <a:rPr lang="ko-KR" altLang="en-US" sz="1400" dirty="0" smtClean="0"/>
              <a:t>키의 유니코드 문자 값 리턴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Unicode </a:t>
            </a:r>
            <a:r>
              <a:rPr lang="ko-KR" altLang="en-US" sz="1400" dirty="0" smtClean="0"/>
              <a:t>문자 키인 경우에만 의미 있음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입력된 키를 판별하기 위해 문자 값과 비교하면 됨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err="1" smtClean="0"/>
              <a:t>int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KeyEvent.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getKeyCode</a:t>
            </a:r>
            <a:r>
              <a:rPr lang="en-US" altLang="ko-KR" sz="1400" dirty="0" smtClean="0">
                <a:solidFill>
                  <a:srgbClr val="FF0000"/>
                </a:solidFill>
              </a:rPr>
              <a:t>()</a:t>
            </a:r>
          </a:p>
          <a:p>
            <a:pPr lvl="2"/>
            <a:r>
              <a:rPr lang="ko-KR" altLang="en-US" sz="1400" dirty="0" smtClean="0"/>
              <a:t>유니코드 키 포함 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모든 키에 대한 정수형 키 코드 리턴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입력된 키를 판별하기 위해 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가상키</a:t>
            </a:r>
            <a:r>
              <a:rPr lang="en-US" altLang="ko-KR" sz="1400" dirty="0" smtClean="0"/>
              <a:t>(Virtual Key) </a:t>
            </a:r>
            <a:r>
              <a:rPr lang="ko-KR" altLang="en-US" sz="1400" dirty="0" smtClean="0"/>
              <a:t>값과 비교하여야 함</a:t>
            </a:r>
            <a:endParaRPr lang="en-US" altLang="ko-KR" sz="1400" dirty="0" smtClean="0"/>
          </a:p>
          <a:p>
            <a:pPr lvl="2"/>
            <a:r>
              <a:rPr lang="ko-KR" altLang="en-US" sz="1300" dirty="0" smtClean="0"/>
              <a:t>가상 키 값은 </a:t>
            </a:r>
            <a:r>
              <a:rPr lang="en-US" altLang="ko-KR" sz="1300" dirty="0" err="1" smtClean="0"/>
              <a:t>KeyEvent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클래스에 상수로 선언</a:t>
            </a:r>
            <a:endParaRPr lang="en-US" altLang="ko-KR" sz="13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24128" y="3010306"/>
            <a:ext cx="316835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/>
              <a:t>(</a:t>
            </a:r>
            <a:r>
              <a:rPr lang="en-US" altLang="ko-KR" sz="1200" dirty="0"/>
              <a:t>) == 'q')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System.exit</a:t>
            </a:r>
            <a:r>
              <a:rPr lang="en-US" altLang="ko-KR" sz="1200" dirty="0" smtClean="0"/>
              <a:t>(0);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365713" y="4704385"/>
            <a:ext cx="359715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e.getKeyCode</a:t>
            </a:r>
            <a:r>
              <a:rPr lang="en-US" altLang="ko-KR" sz="1200" b="1" dirty="0"/>
              <a:t>() == KeyEvent.VK_F5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System.exit</a:t>
            </a:r>
            <a:r>
              <a:rPr lang="en-US" altLang="ko-KR" sz="1200" dirty="0" smtClean="0"/>
              <a:t>(0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375444" y="3841303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q </a:t>
            </a:r>
            <a:r>
              <a:rPr lang="ko-KR" altLang="en-US" sz="1400" dirty="0"/>
              <a:t>키가 누르면 프로그램 종료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6364075" y="5549780"/>
            <a:ext cx="2598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F5 </a:t>
            </a:r>
            <a:r>
              <a:rPr lang="ko-KR" altLang="en-US" sz="1400" dirty="0"/>
              <a:t>키를 누르면 프로그램 종료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876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키</a:t>
            </a:r>
            <a:r>
              <a:rPr lang="en-US" altLang="ko-KR" dirty="0" smtClean="0"/>
              <a:t>(Virtual Key)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가상 키는 </a:t>
            </a:r>
            <a:r>
              <a:rPr lang="en-US" altLang="ko-KR" sz="1800" dirty="0" err="1" smtClean="0"/>
              <a:t>KeyEvent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상수로 선언</a:t>
            </a:r>
            <a:endParaRPr lang="en-US" altLang="ko-KR" sz="1800" dirty="0" smtClean="0"/>
          </a:p>
          <a:p>
            <a:r>
              <a:rPr lang="ko-KR" altLang="en-US" sz="1800" dirty="0" smtClean="0"/>
              <a:t>가상 키의 일부 소개</a:t>
            </a: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7704856" cy="38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39776"/>
            <a:ext cx="2258845" cy="13661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48922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9-6 : </a:t>
            </a:r>
            <a:r>
              <a:rPr lang="en-US" altLang="ko-KR" dirty="0" err="1" smtClean="0"/>
              <a:t>KeyListener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입력된 문자 키 판별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1377056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컨텐트팬에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&lt;Enter&gt;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입력할 때마다 배경색을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랜덤하게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바꾸고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'q'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입력하면 프로그램을 종료시켜라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948264" y="3673007"/>
            <a:ext cx="1399982" cy="459700"/>
          </a:xfrm>
          <a:prstGeom prst="wedgeRoundRectCallout">
            <a:avLst>
              <a:gd name="adj1" fmla="val -57056"/>
              <a:gd name="adj2" fmla="val -103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/>
              <a:t>'q' </a:t>
            </a:r>
            <a:r>
              <a:rPr lang="ko-KR" altLang="en-US" sz="1050" dirty="0"/>
              <a:t>키를 입력하면 프로그램 종료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8659" y="4601458"/>
            <a:ext cx="64876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컨텐트팬에</a:t>
            </a:r>
            <a:r>
              <a:rPr lang="ko-KR" altLang="en-US" sz="1400" dirty="0"/>
              <a:t> 키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달고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포커스를 </a:t>
            </a:r>
            <a:r>
              <a:rPr lang="ko-KR" altLang="en-US" sz="1400" dirty="0" smtClean="0"/>
              <a:t>주어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키 입력을 받도록 해야 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색은 </a:t>
            </a:r>
            <a:r>
              <a:rPr lang="en-US" altLang="ko-KR" sz="1400" dirty="0"/>
              <a:t>new Color(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r,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ko-KR" altLang="en-US" sz="1400" dirty="0"/>
              <a:t>로 생성한다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  <a:p>
            <a:r>
              <a:rPr lang="en-US" altLang="ko-KR" sz="1400" dirty="0" smtClean="0"/>
              <a:t>     r(red</a:t>
            </a:r>
            <a:r>
              <a:rPr lang="en-US" altLang="ko-KR" sz="1400" dirty="0"/>
              <a:t>), g(green), b(blue)</a:t>
            </a:r>
            <a:r>
              <a:rPr lang="ko-KR" altLang="en-US" sz="1400" dirty="0"/>
              <a:t>는 색의 </a:t>
            </a:r>
            <a:r>
              <a:rPr lang="en-US" altLang="ko-KR" sz="1400" dirty="0"/>
              <a:t>3</a:t>
            </a:r>
            <a:r>
              <a:rPr lang="ko-KR" altLang="en-US" sz="1400" dirty="0"/>
              <a:t>요소로서 </a:t>
            </a:r>
            <a:r>
              <a:rPr lang="en-US" altLang="ko-KR" sz="1400" dirty="0"/>
              <a:t>0~255 </a:t>
            </a:r>
            <a:r>
              <a:rPr lang="ko-KR" altLang="en-US" sz="1400" dirty="0"/>
              <a:t>사이의 값이다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29" y="2239776"/>
            <a:ext cx="2258845" cy="13661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77" y="2232934"/>
            <a:ext cx="2258845" cy="13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 smtClean="0"/>
              <a:t>정답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2596087"/>
            <a:ext cx="5710336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KeyCharEx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JLabel </a:t>
            </a:r>
            <a:r>
              <a:rPr lang="en-US" altLang="ko-KR" sz="1200" dirty="0"/>
              <a:t>la =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("&lt;Enter&gt;</a:t>
            </a:r>
            <a:r>
              <a:rPr lang="ko-KR" altLang="en-US" sz="1200" dirty="0"/>
              <a:t>키로 배경색이 바뀝니다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KeyCharEx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super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KeyListener</a:t>
            </a:r>
            <a:r>
              <a:rPr lang="ko-KR" altLang="en-US" sz="1200" dirty="0"/>
              <a:t>의 문자 키 입력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c.addKeyListener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setVisible(true);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c.setFocusable(true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컨텐트팬이</a:t>
            </a:r>
            <a:r>
              <a:rPr lang="ko-KR" altLang="en-US" sz="1200" dirty="0"/>
              <a:t> 포커스를 받을 수 있도록 설정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c.requestFocus</a:t>
            </a:r>
            <a:r>
              <a:rPr lang="en-US" altLang="ko-KR" sz="1200" b="1" dirty="0"/>
              <a:t>(); // </a:t>
            </a:r>
            <a:r>
              <a:rPr lang="ko-KR" altLang="en-US" sz="1200" b="1" dirty="0" err="1"/>
              <a:t>컨텐트팬에</a:t>
            </a:r>
            <a:r>
              <a:rPr lang="ko-KR" altLang="en-US" sz="1200" b="1" dirty="0"/>
              <a:t> 포커스 </a:t>
            </a:r>
            <a:r>
              <a:rPr lang="ko-KR" altLang="en-US" sz="1200" b="1" dirty="0" smtClean="0"/>
              <a:t>설정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484784"/>
            <a:ext cx="446449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KeyAdapter</a:t>
            </a:r>
            <a:r>
              <a:rPr lang="en-US" altLang="ko-KR" sz="1200" b="1" dirty="0"/>
              <a:t>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// </a:t>
            </a:r>
            <a:r>
              <a:rPr lang="ko-KR" altLang="en-US" sz="1200" dirty="0"/>
              <a:t>임의의 색을 만들기 위해 </a:t>
            </a:r>
            <a:r>
              <a:rPr lang="ko-KR" altLang="en-US" sz="1200" dirty="0" err="1"/>
              <a:t>랜덤하게</a:t>
            </a:r>
            <a:r>
              <a:rPr lang="ko-KR" altLang="en-US" sz="1200" dirty="0"/>
              <a:t> </a:t>
            </a:r>
            <a:r>
              <a:rPr lang="en-US" altLang="ko-KR" sz="1200" dirty="0"/>
              <a:t>r, g, b </a:t>
            </a:r>
            <a:r>
              <a:rPr lang="ko-KR" altLang="en-US" sz="1200" dirty="0"/>
              <a:t>성분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 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 * 256); // </a:t>
            </a:r>
            <a:r>
              <a:rPr lang="en-US" altLang="ko-KR" sz="1200" dirty="0" smtClean="0"/>
              <a:t>red </a:t>
            </a:r>
            <a:r>
              <a:rPr lang="ko-KR" altLang="en-US" sz="1200" dirty="0"/>
              <a:t>성분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g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 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 * 256); // </a:t>
            </a:r>
            <a:r>
              <a:rPr lang="en-US" altLang="ko-KR" sz="1200" dirty="0" smtClean="0"/>
              <a:t>green </a:t>
            </a:r>
            <a:r>
              <a:rPr lang="ko-KR" altLang="en-US" sz="1200" dirty="0"/>
              <a:t>성분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 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 * 256); // </a:t>
            </a:r>
            <a:r>
              <a:rPr lang="en-US" altLang="ko-KR" sz="1200" dirty="0" smtClean="0"/>
              <a:t>blue </a:t>
            </a:r>
            <a:r>
              <a:rPr lang="ko-KR" altLang="en-US" sz="1200" dirty="0" smtClean="0"/>
              <a:t>성분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	switch(</a:t>
            </a:r>
            <a:r>
              <a:rPr lang="en-US" altLang="ko-KR" sz="1200" b="1" dirty="0" err="1" smtClean="0"/>
              <a:t>e.getKeyChar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 // </a:t>
            </a:r>
            <a:r>
              <a:rPr lang="ko-KR" altLang="en-US" sz="1200" dirty="0"/>
              <a:t>입력된 키 문자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case </a:t>
            </a:r>
            <a:r>
              <a:rPr lang="en-US" altLang="ko-KR" sz="1200" b="1" dirty="0"/>
              <a:t>'\n': </a:t>
            </a:r>
            <a:r>
              <a:rPr lang="en-US" altLang="ko-KR" sz="1200" dirty="0"/>
              <a:t>// &lt;Enter&gt; </a:t>
            </a:r>
            <a:r>
              <a:rPr lang="ko-KR" altLang="en-US" sz="1200" dirty="0"/>
              <a:t>키 입력</a:t>
            </a:r>
          </a:p>
          <a:p>
            <a:pPr defTabSz="180000"/>
            <a:r>
              <a:rPr lang="pt-BR" altLang="ko-KR" sz="1200" dirty="0" smtClean="0"/>
              <a:t>					la.setText</a:t>
            </a:r>
            <a:r>
              <a:rPr lang="pt-BR" altLang="ko-KR" sz="1200" dirty="0"/>
              <a:t>("r=" + r + ", g=" + g + ", b=" + b);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getContentPane</a:t>
            </a:r>
            <a:r>
              <a:rPr lang="en-US" altLang="ko-KR" sz="1200" dirty="0"/>
              <a:t>().</a:t>
            </a:r>
            <a:r>
              <a:rPr lang="en-US" altLang="ko-KR" sz="1200" dirty="0" err="1"/>
              <a:t>setBackground</a:t>
            </a:r>
            <a:r>
              <a:rPr lang="en-US" altLang="ko-KR" sz="1200" dirty="0" smtClean="0"/>
              <a:t>(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	new </a:t>
            </a:r>
            <a:r>
              <a:rPr lang="en-US" altLang="ko-KR" sz="1200" dirty="0"/>
              <a:t>Color(r, g, b));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	case </a:t>
            </a:r>
            <a:r>
              <a:rPr lang="en-US" altLang="ko-KR" sz="1200" b="1" dirty="0"/>
              <a:t>'q</a:t>
            </a:r>
            <a:r>
              <a:rPr lang="en-US" altLang="ko-KR" sz="1200" b="1" dirty="0" smtClean="0"/>
              <a:t>':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</a:t>
            </a:r>
            <a:r>
              <a:rPr lang="en-US" altLang="ko-KR" sz="1200" dirty="0" err="1" smtClean="0"/>
              <a:t>System.exit</a:t>
            </a:r>
            <a:r>
              <a:rPr lang="en-US" altLang="ko-KR" sz="1200" dirty="0" smtClean="0"/>
              <a:t>(0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KeyCharEx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397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85" y="2387927"/>
            <a:ext cx="2090112" cy="18451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9-7 : </a:t>
            </a:r>
            <a:r>
              <a:rPr lang="en-US" altLang="ko-KR" sz="2400" dirty="0" err="1"/>
              <a:t>KeyListener</a:t>
            </a:r>
            <a:r>
              <a:rPr lang="en-US" altLang="ko-KR" sz="2400" dirty="0"/>
              <a:t> </a:t>
            </a:r>
            <a:r>
              <a:rPr lang="ko-KR" altLang="en-US" sz="2400" dirty="0"/>
              <a:t>활용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우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키로 문자열 움직이기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99592" y="1340768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상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하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좌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우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키를 입력하면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그림과 같이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"HELLO"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문자열이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픽셀씩 이동하는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7664" y="5301208"/>
            <a:ext cx="615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 키를 움직이면 한 번에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픽셀씩 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HELLO</a:t>
            </a:r>
            <a:r>
              <a:rPr lang="en-US" altLang="ko-KR" sz="1200" dirty="0" smtClean="0">
                <a:latin typeface="HY강B" pitchFamily="18" charset="-127"/>
                <a:ea typeface="HY강B" pitchFamily="18" charset="-127"/>
              </a:rPr>
              <a:t>"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텍스트는 상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우로 이동한다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 텍스트는 프레임의 영역을 벗어나서 움직일 수 있다</a:t>
            </a:r>
            <a:r>
              <a:rPr lang="en-US" altLang="ko-KR" sz="1200" dirty="0" smtClean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984842" y="3183713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5400000">
            <a:off x="1984048" y="3112275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41966" y="2969399"/>
            <a:ext cx="566181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(50,50)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8747" y="436958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 상태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788024" y="4369586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</a:t>
            </a:r>
            <a:r>
              <a:rPr lang="en-US" altLang="ko-KR" sz="1200" dirty="0"/>
              <a:t>, </a:t>
            </a:r>
            <a:r>
              <a:rPr lang="ko-KR" altLang="en-US" sz="1200" dirty="0"/>
              <a:t>하</a:t>
            </a:r>
            <a:r>
              <a:rPr lang="en-US" altLang="ko-KR" sz="1200" dirty="0"/>
              <a:t>, </a:t>
            </a:r>
            <a:r>
              <a:rPr lang="ko-KR" altLang="en-US" sz="1200" dirty="0"/>
              <a:t>좌</a:t>
            </a:r>
            <a:r>
              <a:rPr lang="en-US" altLang="ko-KR" sz="1200" dirty="0"/>
              <a:t>, </a:t>
            </a:r>
            <a:r>
              <a:rPr lang="ko-KR" altLang="en-US" sz="1200" dirty="0"/>
              <a:t>우 키를 여러 번 입력하여</a:t>
            </a:r>
          </a:p>
          <a:p>
            <a:r>
              <a:rPr lang="en-US" altLang="ko-KR" sz="1200" dirty="0"/>
              <a:t>"HELLO"</a:t>
            </a:r>
            <a:r>
              <a:rPr lang="ko-KR" altLang="en-US" sz="1200" dirty="0"/>
              <a:t>를 움직인 상태</a:t>
            </a:r>
            <a:endParaRPr lang="en-US" altLang="ko-KR" sz="12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404204"/>
            <a:ext cx="2090112" cy="1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9-7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1484784"/>
            <a:ext cx="619268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smtClean="0"/>
              <a:t>	</a:t>
            </a:r>
            <a:r>
              <a:rPr lang="en-US" altLang="ko-KR" sz="1200" b="1" smtClean="0"/>
              <a:t>private </a:t>
            </a:r>
            <a:r>
              <a:rPr lang="en-US" altLang="ko-KR" sz="1200" b="1" dirty="0"/>
              <a:t>JLabel la = new JLabel("HELLO</a:t>
            </a:r>
            <a:r>
              <a:rPr lang="en-US" altLang="ko-KR" sz="1200" b="1" dirty="0" smtClean="0"/>
              <a:t>");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FlyingTextEx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super</a:t>
            </a:r>
            <a:r>
              <a:rPr lang="en-US" altLang="ko-KR" sz="1200" dirty="0"/>
              <a:t>("</a:t>
            </a:r>
            <a:r>
              <a:rPr lang="ko-KR" altLang="en-US" sz="1200" dirty="0"/>
              <a:t>상</a:t>
            </a:r>
            <a:r>
              <a:rPr lang="en-US" altLang="ko-KR" sz="1200" dirty="0"/>
              <a:t>,</a:t>
            </a:r>
            <a:r>
              <a:rPr lang="ko-KR" altLang="en-US" sz="1200" dirty="0"/>
              <a:t>하</a:t>
            </a:r>
            <a:r>
              <a:rPr lang="en-US" altLang="ko-KR" sz="1200" dirty="0"/>
              <a:t>,</a:t>
            </a:r>
            <a:r>
              <a:rPr lang="ko-KR" altLang="en-US" sz="1200" dirty="0"/>
              <a:t>좌</a:t>
            </a:r>
            <a:r>
              <a:rPr lang="en-US" altLang="ko-KR" sz="1200" dirty="0"/>
              <a:t>,</a:t>
            </a:r>
            <a:r>
              <a:rPr lang="ko-KR" altLang="en-US" sz="1200" dirty="0"/>
              <a:t>우 키를 이용하여 텍스트 움직이기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getContentPane(); </a:t>
            </a:r>
            <a:r>
              <a:rPr lang="en-US" altLang="ko-KR" sz="1200" dirty="0" smtClean="0"/>
              <a:t>		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c.setLayout(null);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c.addKeyListener(new </a:t>
            </a:r>
            <a:r>
              <a:rPr lang="en-US" altLang="ko-KR" sz="1200" b="1" dirty="0"/>
              <a:t>MyKeyListener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50);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(100</a:t>
            </a:r>
            <a:r>
              <a:rPr lang="en-US" altLang="ko-KR" sz="1200" dirty="0"/>
              <a:t>, 20);</a:t>
            </a:r>
          </a:p>
          <a:p>
            <a:pPr defTabSz="180000"/>
            <a:r>
              <a:rPr lang="en-US" altLang="ko-KR" sz="1200" dirty="0" smtClean="0"/>
              <a:t>		c.add(la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c.setFocusable(true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 err="1"/>
              <a:t>컨텐트팬이</a:t>
            </a:r>
            <a:r>
              <a:rPr lang="ko-KR" altLang="en-US" sz="1200" dirty="0"/>
              <a:t> 포커스를 받을 수 있도록 </a:t>
            </a:r>
            <a:r>
              <a:rPr lang="ko-KR" altLang="en-US" sz="1200" dirty="0" smtClean="0"/>
              <a:t>설정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c.requestFocus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</a:t>
            </a:r>
            <a:r>
              <a:rPr lang="ko-KR" altLang="en-US" sz="1200" dirty="0" smtClean="0"/>
              <a:t>포커스 지정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62309" y="1340768"/>
            <a:ext cx="424619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MyKeyListener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KeyAdapter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keyPressed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KeyEvent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keyCode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e.getKeyCode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입력된 </a:t>
            </a:r>
            <a:r>
              <a:rPr lang="ko-KR" altLang="en-US" sz="1200" dirty="0" err="1" smtClean="0"/>
              <a:t>키코드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switch(</a:t>
            </a:r>
            <a:r>
              <a:rPr lang="en-US" altLang="ko-KR" sz="1200" dirty="0" err="1" smtClean="0"/>
              <a:t>keyCode</a:t>
            </a:r>
            <a:r>
              <a:rPr lang="en-US" altLang="ko-KR" sz="1200" dirty="0"/>
              <a:t>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KeyEvent.VK_UP</a:t>
            </a:r>
            <a:r>
              <a:rPr lang="en-US" altLang="ko-KR" sz="1200" dirty="0"/>
              <a:t>: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 - 10); 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KeyEvent.VK_DOWN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 + 10); 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KeyEvent.VK_LEFT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 - 10,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()); break;</a:t>
            </a:r>
          </a:p>
          <a:p>
            <a:pPr defTabSz="180000"/>
            <a:r>
              <a:rPr lang="en-US" altLang="ko-KR" sz="1200" dirty="0" smtClean="0"/>
              <a:t>				case </a:t>
            </a:r>
            <a:r>
              <a:rPr lang="en-US" altLang="ko-KR" sz="1200" b="1" dirty="0" err="1"/>
              <a:t>KeyEvent.VK_RIGHT</a:t>
            </a:r>
            <a:r>
              <a:rPr lang="en-US" altLang="ko-KR" sz="1200" dirty="0" smtClean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la.getX</a:t>
            </a:r>
            <a:r>
              <a:rPr lang="en-US" altLang="ko-KR" sz="1200" dirty="0"/>
              <a:t>() + 10, </a:t>
            </a:r>
            <a:r>
              <a:rPr lang="en-US" altLang="ko-KR" sz="1200" dirty="0" err="1"/>
              <a:t>la.getY</a:t>
            </a:r>
            <a:r>
              <a:rPr lang="en-US" altLang="ko-KR" sz="1200" dirty="0"/>
              <a:t>()); break;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FlyingTextEx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05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Mouse </a:t>
            </a:r>
            <a:r>
              <a:rPr lang="ko-KR" altLang="en-US" sz="2400" dirty="0" smtClean="0"/>
              <a:t>이벤트와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MouseListener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MouseMotionListener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Mouse </a:t>
            </a:r>
            <a:r>
              <a:rPr lang="ko-KR" altLang="en-US" sz="2000" dirty="0" smtClean="0"/>
              <a:t>이벤트 </a:t>
            </a:r>
            <a:r>
              <a:rPr lang="en-US" altLang="ko-KR" sz="2000" dirty="0" smtClean="0"/>
              <a:t>: </a:t>
            </a:r>
            <a:r>
              <a:rPr lang="ko-KR" altLang="en-US" sz="1800" dirty="0" smtClean="0"/>
              <a:t>사용자의 마우스 조작에 따라 발생하는 이벤트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mouseClicked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떼어질 때 호출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mouseReleased</a:t>
            </a:r>
            <a:r>
              <a:rPr lang="en-US" altLang="ko-KR" sz="1400" dirty="0"/>
              <a:t>() : </a:t>
            </a:r>
            <a:r>
              <a:rPr lang="ko-KR" altLang="en-US" sz="1400" dirty="0"/>
              <a:t>마우스가 눌러진 위치에서 그대로 떼어지든 아니든 항상 </a:t>
            </a:r>
            <a:r>
              <a:rPr lang="ko-KR" altLang="en-US" sz="1400" dirty="0" smtClean="0"/>
              <a:t>호출</a:t>
            </a:r>
            <a:endParaRPr lang="en-US" altLang="ko-KR" sz="1400" dirty="0" smtClean="0"/>
          </a:p>
          <a:p>
            <a:pPr lvl="2"/>
            <a:r>
              <a:rPr lang="en-US" altLang="ko-KR" sz="1400" dirty="0" err="1" smtClean="0"/>
              <a:t>mouseDragged</a:t>
            </a:r>
            <a:r>
              <a:rPr lang="en-US" altLang="ko-KR" sz="1400" dirty="0" smtClean="0"/>
              <a:t>(): </a:t>
            </a:r>
            <a:r>
              <a:rPr lang="ko-KR" altLang="en-US" sz="1400" dirty="0"/>
              <a:t>마우스가 </a:t>
            </a:r>
            <a:r>
              <a:rPr lang="ko-KR" altLang="en-US" sz="1400" dirty="0" smtClean="0"/>
              <a:t>드래그되는 동안 계속 </a:t>
            </a:r>
            <a:r>
              <a:rPr lang="ko-KR" altLang="en-US" sz="1400" dirty="0" err="1" smtClean="0"/>
              <a:t>여러번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  <a:endParaRPr lang="en-US" altLang="ko-KR" sz="1400" dirty="0"/>
          </a:p>
          <a:p>
            <a:pPr lvl="1"/>
            <a:r>
              <a:rPr lang="ko-KR" altLang="en-US" sz="1800" dirty="0" smtClean="0"/>
              <a:t>마우스가 </a:t>
            </a:r>
            <a:r>
              <a:rPr lang="ko-KR" altLang="en-US" sz="1800" dirty="0"/>
              <a:t>눌러진 위치에서 떼어지는 경우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드래그될 때 호출되는 </a:t>
            </a:r>
            <a:r>
              <a:rPr lang="ko-KR" altLang="en-US" sz="1800" dirty="0" err="1"/>
              <a:t>메소드</a:t>
            </a:r>
            <a:r>
              <a:rPr lang="ko-KR" altLang="en-US" sz="1800" dirty="0"/>
              <a:t> 호출 순서</a:t>
            </a:r>
            <a:endParaRPr lang="en-US" altLang="ko-KR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607807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03648" y="6104329"/>
            <a:ext cx="640871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mousePressed(), </a:t>
            </a:r>
            <a:r>
              <a:rPr lang="en-US" altLang="ko-KR" sz="1200" dirty="0" smtClean="0">
                <a:solidFill>
                  <a:srgbClr val="C00000"/>
                </a:solidFill>
              </a:rPr>
              <a:t>mouseDragged(), </a:t>
            </a:r>
            <a:r>
              <a:rPr lang="en-US" altLang="ko-KR" sz="1200" dirty="0">
                <a:solidFill>
                  <a:srgbClr val="C00000"/>
                </a:solidFill>
              </a:rPr>
              <a:t>mouseDragged</a:t>
            </a:r>
            <a:r>
              <a:rPr lang="en-US" altLang="ko-KR" sz="1200" dirty="0" smtClean="0">
                <a:solidFill>
                  <a:srgbClr val="C00000"/>
                </a:solidFill>
              </a:rPr>
              <a:t>(),..., </a:t>
            </a:r>
            <a:r>
              <a:rPr lang="en-US" altLang="ko-KR" sz="1200" dirty="0">
                <a:solidFill>
                  <a:srgbClr val="C00000"/>
                </a:solidFill>
              </a:rPr>
              <a:t>mouseDragged()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mouseReleased()</a:t>
            </a:r>
            <a:endParaRPr lang="ko-KR" altLang="en-US" sz="1200" strike="sngStrike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03275" y="5384249"/>
            <a:ext cx="568900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달기와 </a:t>
            </a:r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달기</a:t>
            </a:r>
            <a:endParaRPr lang="en-US" altLang="ko-KR" sz="2000" dirty="0" smtClean="0"/>
          </a:p>
          <a:p>
            <a:pPr lvl="2"/>
            <a:r>
              <a:rPr lang="ko-KR" altLang="en-US" sz="1400" dirty="0" smtClean="0"/>
              <a:t>마우스 </a:t>
            </a:r>
            <a:r>
              <a:rPr lang="ko-KR" altLang="en-US" sz="1400" dirty="0" err="1" smtClean="0"/>
              <a:t>리스너는</a:t>
            </a:r>
            <a:r>
              <a:rPr lang="ko-KR" altLang="en-US" sz="1400" dirty="0" smtClean="0"/>
              <a:t> 컴포넌트에 다음과 같이 등록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r>
              <a:rPr lang="ko-KR" altLang="en-US" sz="1400" dirty="0" smtClean="0"/>
              <a:t>컴포넌트가 마우스 </a:t>
            </a:r>
            <a:r>
              <a:rPr lang="ko-KR" altLang="en-US" sz="1400" dirty="0" err="1" smtClean="0"/>
              <a:t>무브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mouseMoved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나 마우스 </a:t>
            </a:r>
            <a:r>
              <a:rPr lang="ko-KR" altLang="en-US" sz="1400" dirty="0" err="1" smtClean="0"/>
              <a:t>드래깅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mouseDraggecd</a:t>
            </a:r>
            <a:r>
              <a:rPr lang="en-US" altLang="ko-KR" sz="1400" dirty="0" smtClean="0"/>
              <a:t>())</a:t>
            </a:r>
            <a:r>
              <a:rPr lang="ko-KR" altLang="en-US" sz="1400" dirty="0" smtClean="0"/>
              <a:t>을 함께 처리하고자 하면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MouseMotion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따로 등록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2000" dirty="0" err="1" smtClean="0"/>
              <a:t>MouseEvent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객체 활용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마우스 포인터의 </a:t>
            </a:r>
            <a:r>
              <a:rPr lang="ko-KR" altLang="en-US" sz="1800" dirty="0" smtClean="0"/>
              <a:t>위치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컴포넌트 내 상대 위치</a:t>
            </a:r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getX</a:t>
            </a:r>
            <a:r>
              <a:rPr lang="en-US" altLang="ko-KR" sz="1400" dirty="0" smtClean="0"/>
              <a:t>(),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getY</a:t>
            </a:r>
            <a:r>
              <a:rPr lang="en-US" altLang="ko-KR" sz="1400" dirty="0" smtClean="0"/>
              <a:t>()</a:t>
            </a:r>
          </a:p>
          <a:p>
            <a:pPr lvl="2"/>
            <a:endParaRPr lang="en-US" altLang="ko-KR" sz="14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 </a:t>
            </a:r>
            <a:r>
              <a:rPr lang="ko-KR" altLang="en-US" sz="1800" dirty="0"/>
              <a:t>클릭 </a:t>
            </a:r>
            <a:r>
              <a:rPr lang="ko-KR" altLang="en-US" sz="1800" dirty="0" smtClean="0"/>
              <a:t>횟수</a:t>
            </a:r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getClickCount</a:t>
            </a:r>
            <a:r>
              <a:rPr lang="en-US" altLang="ko-KR" sz="1400" dirty="0"/>
              <a:t>()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endParaRPr lang="en-US" altLang="ko-KR" sz="1400" dirty="0" smtClean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1" y="2111498"/>
            <a:ext cx="576063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623700" y="3121223"/>
            <a:ext cx="575661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component.</a:t>
            </a:r>
            <a:r>
              <a:rPr lang="en-US" altLang="ko-KR" sz="1400" b="1" dirty="0" err="1"/>
              <a:t>addMouseMotionListener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myMouseMotionListener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707904" y="4454711"/>
            <a:ext cx="39604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void 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 = </a:t>
            </a:r>
            <a:r>
              <a:rPr lang="en-US" altLang="ko-KR" sz="1200" b="1" dirty="0" err="1"/>
              <a:t>e.getX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마우스가 눌러진 </a:t>
            </a:r>
            <a:r>
              <a:rPr lang="en-US" altLang="ko-KR" sz="1200" dirty="0"/>
              <a:t>x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 = </a:t>
            </a:r>
            <a:r>
              <a:rPr lang="en-US" altLang="ko-KR" sz="1200" b="1" dirty="0" err="1"/>
              <a:t>e.getY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마우스가 눌러진 </a:t>
            </a:r>
            <a:r>
              <a:rPr lang="en-US" altLang="ko-KR" sz="1200" dirty="0"/>
              <a:t>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707904" y="5499809"/>
            <a:ext cx="396044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e.getClickCount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 == 2) {</a:t>
            </a:r>
          </a:p>
          <a:p>
            <a:pPr defTabSz="180000"/>
            <a:r>
              <a:rPr lang="en-US" altLang="ko-KR" sz="1200" dirty="0" smtClean="0"/>
              <a:t>		... // </a:t>
            </a:r>
            <a:r>
              <a:rPr lang="ko-KR" altLang="en-US" sz="1200" dirty="0" smtClean="0"/>
              <a:t>더블클릭 처리 루틴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7194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9507" y="-7422"/>
            <a:ext cx="9043379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마우스 이벤트 처리 예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MouseListener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MouseMotionListener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551112" y="674976"/>
            <a:ext cx="4485384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</a:t>
            </a:r>
            <a:r>
              <a:rPr lang="en-US" altLang="ko-KR" sz="1200" b="1" dirty="0" smtClean="0"/>
              <a:t>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MouseMotionListener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{}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comp.setBackground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comp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comp.setBackground(Color.YELLOW);</a:t>
            </a:r>
          </a:p>
          <a:p>
            <a:pPr defTabSz="180000"/>
            <a:r>
              <a:rPr lang="en-US" altLang="ko-KR" sz="1200" dirty="0" smtClean="0"/>
              <a:t>			setTitle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mouseExited("+</a:t>
            </a:r>
            <a:r>
              <a:rPr lang="en-US" altLang="ko-KR" sz="1200" dirty="0"/>
              <a:t>e.getX()+","+e.getY()+")");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e.getX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MouseEventAllEx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9733" y="674976"/>
            <a:ext cx="435768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MouseEventAllEx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b="1" dirty="0" smtClean="0"/>
              <a:t>JLabel </a:t>
            </a:r>
            <a:r>
              <a:rPr lang="en-US" altLang="ko-KR" sz="1200" b="1" dirty="0"/>
              <a:t>la = new JLabel(" Move Me");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MouseEventAllEx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listener =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		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(); </a:t>
            </a:r>
            <a:r>
              <a:rPr lang="en-US" altLang="ko-KR" sz="1200" b="1" dirty="0" smtClean="0"/>
              <a:t>		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c.addMouseMotionListener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(80,20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(100,80);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</a:t>
            </a:r>
            <a:r>
              <a:rPr lang="en-US" altLang="ko-KR" sz="1200" dirty="0"/>
              <a:t>); // </a:t>
            </a:r>
            <a:r>
              <a:rPr lang="ko-KR" altLang="en-US" sz="1200" dirty="0"/>
              <a:t>레이블 컴포넌트 </a:t>
            </a:r>
            <a:r>
              <a:rPr lang="ko-KR" altLang="en-US" sz="1200" dirty="0" smtClean="0"/>
              <a:t>삽입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15" y="4004956"/>
            <a:ext cx="2644047" cy="16660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3" y="3972565"/>
            <a:ext cx="2659129" cy="167554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51" y="1548868"/>
            <a:ext cx="2640442" cy="166377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1" y="1528150"/>
            <a:ext cx="2616785" cy="16488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36" y="1548868"/>
            <a:ext cx="2621926" cy="16521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이벤트 처리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0198" y="318735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5939" y="3327375"/>
            <a:ext cx="2702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 의해 배경색 변경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마우스 버튼이 눌러진 순간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57183" y="336179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눌러진 마우스 버튼이 떼어진 순간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43296" y="5733255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마우스가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위에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이동하는 동안</a:t>
            </a:r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92441" y="5744289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마우스가 </a:t>
            </a:r>
            <a:r>
              <a:rPr lang="ko-KR" altLang="en-US" sz="1200" dirty="0" err="1"/>
              <a:t>컨텐트팬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위에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드래깅하는</a:t>
            </a:r>
            <a:r>
              <a:rPr lang="ko-KR" altLang="en-US" sz="1200" dirty="0" smtClean="0"/>
              <a:t> 동안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35722" y="5742983"/>
            <a:ext cx="2555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마우스가 </a:t>
            </a:r>
            <a:r>
              <a:rPr lang="ko-KR" altLang="en-US" sz="1200" dirty="0" err="1" smtClean="0"/>
              <a:t>컨텐트팬을</a:t>
            </a:r>
            <a:r>
              <a:rPr lang="ko-KR" altLang="en-US" sz="1200" dirty="0" smtClean="0"/>
              <a:t> 벗어나면</a:t>
            </a:r>
            <a:endParaRPr lang="en-US" altLang="ko-KR" sz="1200" dirty="0" smtClean="0"/>
          </a:p>
          <a:p>
            <a:pPr algn="ctr"/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 의해 배경색 변경</a:t>
            </a:r>
            <a:endParaRPr lang="ko-KR" altLang="en-US" sz="12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981744" y="1918318"/>
            <a:ext cx="64897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rot="5400000">
            <a:off x="2986979" y="1846880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43808" y="1723599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(10,10)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569018" y="5009756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5400000">
            <a:off x="3568224" y="4938318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54704" y="4795442"/>
            <a:ext cx="57259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(80,85)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344021" y="4721724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>
            <a:off x="1343227" y="4650286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3608" y="4507410"/>
            <a:ext cx="68800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(163, 53)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7579423" y="2734321"/>
            <a:ext cx="642942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7578629" y="2662883"/>
            <a:ext cx="715174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40146" y="2499687"/>
            <a:ext cx="7136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(195,105)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4149205" y="1002638"/>
            <a:ext cx="1399982" cy="459700"/>
          </a:xfrm>
          <a:prstGeom prst="wedgeRoundRectCallout">
            <a:avLst>
              <a:gd name="adj1" fmla="val -68582"/>
              <a:gd name="adj2" fmla="val 8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마우스 좌표와 이벤트 처리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13" y="4021908"/>
            <a:ext cx="2628699" cy="16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70" y="1421416"/>
            <a:ext cx="4204412" cy="33960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응용프로그램의 이벤트의 실제 예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0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 버튼 클릭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pic>
        <p:nvPicPr>
          <p:cNvPr id="24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</a:t>
            </a:r>
            <a:endParaRPr lang="en-US" altLang="ko-KR" sz="1200" dirty="0" smtClean="0"/>
          </a:p>
          <a:p>
            <a:r>
              <a:rPr lang="ko-KR" altLang="en-US" sz="1200" dirty="0" smtClean="0"/>
              <a:t>윈도우 크기 조절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Container Event)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키보드 입력</a:t>
            </a:r>
            <a:endParaRPr lang="en-US" altLang="ko-KR" sz="1200" dirty="0" smtClean="0"/>
          </a:p>
          <a:p>
            <a:r>
              <a:rPr lang="en-US" altLang="ko-KR" sz="1200" dirty="0" smtClean="0"/>
              <a:t>(Key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Event)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키보드로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(Key Event,</a:t>
            </a:r>
          </a:p>
          <a:p>
            <a:r>
              <a:rPr lang="en-US" altLang="ko-KR" sz="1200" dirty="0" smtClean="0"/>
              <a:t> Action Event)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자유형 34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스윙 프로그램에서 이벤트 처리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이벤트가 처리되는 과정</a:t>
            </a:r>
            <a:endParaRPr lang="en-US" altLang="ko-KR" dirty="0"/>
          </a:p>
          <a:p>
            <a:pPr lvl="1"/>
            <a:r>
              <a:rPr lang="ko-KR" altLang="en-US" dirty="0"/>
              <a:t>이벤트 </a:t>
            </a:r>
            <a:r>
              <a:rPr lang="ko-KR" altLang="en-US" dirty="0" smtClean="0"/>
              <a:t>발생</a:t>
            </a:r>
            <a:endParaRPr lang="en-US" altLang="ko-KR" dirty="0"/>
          </a:p>
          <a:p>
            <a:pPr lvl="2"/>
            <a:r>
              <a:rPr lang="ko-KR" altLang="en-US" dirty="0" smtClean="0"/>
              <a:t>예 </a:t>
            </a:r>
            <a:r>
              <a:rPr lang="en-US" altLang="ko-KR" dirty="0"/>
              <a:t>:</a:t>
            </a:r>
            <a:r>
              <a:rPr lang="ko-KR" altLang="en-US" dirty="0" smtClean="0"/>
              <a:t>마우스의 </a:t>
            </a:r>
            <a:r>
              <a:rPr lang="ko-KR" altLang="en-US" dirty="0"/>
              <a:t>움직임 혹은 </a:t>
            </a:r>
            <a:r>
              <a:rPr lang="ko-KR" altLang="en-US" dirty="0" smtClean="0"/>
              <a:t>키보드입력</a:t>
            </a:r>
            <a:endParaRPr lang="en-US" altLang="ko-KR" dirty="0"/>
          </a:p>
          <a:p>
            <a:pPr lvl="1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현재 발생한 이벤트에 대한 정보를 가진 객체</a:t>
            </a:r>
            <a:endParaRPr lang="en-US" altLang="ko-KR" dirty="0"/>
          </a:p>
          <a:p>
            <a:pPr lvl="1"/>
            <a:r>
              <a:rPr lang="ko-KR" altLang="en-US" dirty="0" smtClean="0"/>
              <a:t>응용프로그램에 작성된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리스너에</a:t>
            </a:r>
            <a:r>
              <a:rPr lang="ko-KR" altLang="en-US" dirty="0" smtClean="0"/>
              <a:t> 이벤트 객체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리스너</a:t>
            </a:r>
            <a:r>
              <a:rPr lang="ko-KR" altLang="en-US" dirty="0" smtClean="0"/>
              <a:t> 코드 실행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7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자바의 이벤트 기반 스윙 응용프로그램의 구조와 이벤트 처리 과정</a:t>
            </a:r>
            <a:endParaRPr lang="ko-KR" altLang="en-US" sz="2400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272808" cy="52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발생한 이벤트에 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코드가 발생한 이벤트에 대한 상황을 파악할 수 있게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이벤트 객체가 포함하는 정보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종류와 이벤트 소스</a:t>
            </a:r>
          </a:p>
          <a:p>
            <a:pPr lvl="1"/>
            <a:r>
              <a:rPr lang="ko-KR" altLang="en-US" dirty="0" smtClean="0"/>
              <a:t>이벤트가 발생한 화면 좌표 및 컴포넌트 내 좌표</a:t>
            </a:r>
          </a:p>
          <a:p>
            <a:pPr lvl="1"/>
            <a:r>
              <a:rPr lang="ko-KR" altLang="en-US" dirty="0" smtClean="0"/>
              <a:t>이벤트가 발생한 버튼이나 메뉴 아이템의 문자열</a:t>
            </a:r>
          </a:p>
          <a:p>
            <a:pPr lvl="1"/>
            <a:r>
              <a:rPr lang="ko-KR" altLang="en-US" dirty="0" smtClean="0"/>
              <a:t>클릭된 마우스 버튼 번호 및 마우스의 클릭 횟수</a:t>
            </a:r>
          </a:p>
          <a:p>
            <a:pPr lvl="1"/>
            <a:r>
              <a:rPr lang="ko-KR" altLang="en-US" dirty="0" smtClean="0"/>
              <a:t>키의 코드 값과 문자 값</a:t>
            </a:r>
          </a:p>
          <a:p>
            <a:pPr lvl="1"/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등과 같은 컴포넌트에 이벤트가 발생하였다면 체크 상태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이벤트 소스를 알아 내는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en-US" altLang="ko-KR" dirty="0" err="1" smtClean="0"/>
              <a:t>getSource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발생한 이벤트의 소스 컴포넌트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리턴하므로</a:t>
            </a:r>
            <a:r>
              <a:rPr lang="ko-KR" altLang="en-US" dirty="0" smtClean="0"/>
              <a:t> 캐스팅하여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이벤트 객체에 대해 적용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이벤트 객체와 이벤트 정보를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43438" y="1866913"/>
            <a:ext cx="14889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Object </a:t>
            </a:r>
            <a:r>
              <a:rPr lang="en-US" altLang="ko-KR" sz="1200" dirty="0" err="1" smtClean="0"/>
              <a:t>getSource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142976" y="3581425"/>
            <a:ext cx="213661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String </a:t>
            </a:r>
            <a:r>
              <a:rPr lang="en-US" altLang="ko-KR" sz="1200" dirty="0" err="1" smtClean="0"/>
              <a:t>getActionCommand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43768" y="3581425"/>
            <a:ext cx="161755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Object </a:t>
            </a:r>
            <a:r>
              <a:rPr lang="en-US" altLang="ko-KR" sz="1200" dirty="0" err="1" smtClean="0"/>
              <a:t>getItem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getStateChange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89311" y="4295805"/>
            <a:ext cx="13976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getModifiers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117675" y="5581689"/>
            <a:ext cx="1489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getButton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getClickCount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Point </a:t>
            </a:r>
            <a:r>
              <a:rPr lang="en-US" altLang="ko-KR" sz="1200" dirty="0" err="1" smtClean="0"/>
              <a:t>getPoint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getY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121894" y="5581689"/>
            <a:ext cx="148412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char </a:t>
            </a:r>
            <a:r>
              <a:rPr lang="en-US" altLang="ko-KR" sz="1200" dirty="0" err="1" smtClean="0"/>
              <a:t>getKeyChar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getKeyCode</a:t>
            </a:r>
            <a:r>
              <a:rPr lang="en-US" altLang="ko-KR" sz="1200" dirty="0" smtClean="0"/>
              <a:t>()</a:t>
            </a:r>
          </a:p>
          <a:p>
            <a:r>
              <a:rPr lang="en-US" altLang="ko-KR" sz="1200" dirty="0" smtClean="0"/>
              <a:t>String </a:t>
            </a:r>
            <a:r>
              <a:rPr lang="en-US" altLang="ko-KR" sz="1200" dirty="0" err="1" smtClean="0"/>
              <a:t>getKeyText</a:t>
            </a:r>
            <a:r>
              <a:rPr lang="en-US" altLang="ko-KR" sz="1200" dirty="0" smtClean="0"/>
              <a:t>()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00496" y="1509723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EventObject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14744" y="3224235"/>
            <a:ext cx="1785950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ComponentEvent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97829" y="322423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ItemEvent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9913" y="3224235"/>
            <a:ext cx="1192703" cy="3571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ActionEvent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0496" y="2295541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AWTEvent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00496" y="3938615"/>
            <a:ext cx="1192703" cy="35719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InputEvent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hape 36"/>
          <p:cNvCxnSpPr>
            <a:stCxn id="14" idx="0"/>
            <a:endCxn id="15" idx="2"/>
          </p:cNvCxnSpPr>
          <p:nvPr/>
        </p:nvCxnSpPr>
        <p:spPr>
          <a:xfrm rot="5400000" flipH="1" flipV="1">
            <a:off x="2680804" y="1308192"/>
            <a:ext cx="571504" cy="326058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0"/>
            <a:endCxn id="11" idx="2"/>
          </p:cNvCxnSpPr>
          <p:nvPr/>
        </p:nvCxnSpPr>
        <p:spPr>
          <a:xfrm rot="5400000" flipH="1" flipV="1">
            <a:off x="4382534" y="2081227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2" idx="0"/>
            <a:endCxn id="15" idx="2"/>
          </p:cNvCxnSpPr>
          <p:nvPr/>
        </p:nvCxnSpPr>
        <p:spPr>
          <a:xfrm rot="16200000" flipV="1">
            <a:off x="4316532" y="2933047"/>
            <a:ext cx="571504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3" idx="0"/>
            <a:endCxn id="15" idx="2"/>
          </p:cNvCxnSpPr>
          <p:nvPr/>
        </p:nvCxnSpPr>
        <p:spPr>
          <a:xfrm rot="16200000" flipV="1">
            <a:off x="5609763" y="1639816"/>
            <a:ext cx="571504" cy="259733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0"/>
            <a:endCxn id="12" idx="2"/>
          </p:cNvCxnSpPr>
          <p:nvPr/>
        </p:nvCxnSpPr>
        <p:spPr>
          <a:xfrm rot="5400000" flipH="1" flipV="1">
            <a:off x="4423688" y="3754585"/>
            <a:ext cx="357190" cy="1087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500298" y="5295937"/>
            <a:ext cx="1192703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MouseEvent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00694" y="5295937"/>
            <a:ext cx="129209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chemeClr val="tx1"/>
                </a:solidFill>
              </a:rPr>
              <a:t>KeyEvent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24" name="꺾인 연결선 23"/>
          <p:cNvCxnSpPr>
            <a:stCxn id="22" idx="0"/>
            <a:endCxn id="16" idx="2"/>
          </p:cNvCxnSpPr>
          <p:nvPr/>
        </p:nvCxnSpPr>
        <p:spPr>
          <a:xfrm rot="5400000" flipH="1" flipV="1">
            <a:off x="3346683" y="4045772"/>
            <a:ext cx="1000132" cy="1500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3" idx="0"/>
            <a:endCxn id="16" idx="2"/>
          </p:cNvCxnSpPr>
          <p:nvPr/>
        </p:nvCxnSpPr>
        <p:spPr>
          <a:xfrm rot="16200000" flipV="1">
            <a:off x="4871729" y="4020924"/>
            <a:ext cx="1000132" cy="1549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발생하는 경우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12776"/>
            <a:ext cx="5846445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5538</TotalTime>
  <Words>4611</Words>
  <Application>Microsoft Office PowerPoint</Application>
  <PresentationFormat>화면 슬라이드 쇼(4:3)</PresentationFormat>
  <Paragraphs>901</Paragraphs>
  <Slides>39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HY강B</vt:lpstr>
      <vt:lpstr>맑은 고딕</vt:lpstr>
      <vt:lpstr>바탕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학습 목표</vt:lpstr>
      <vt:lpstr>이벤트 기반 프로그래밍</vt:lpstr>
      <vt:lpstr>스윙 응용프로그램의 이벤트의 실제 예</vt:lpstr>
      <vt:lpstr>자바 스윙 프로그램에서 이벤트 처리 과정</vt:lpstr>
      <vt:lpstr>자바의 이벤트 기반 스윙 응용프로그램의 구조와 이벤트 처리 과정</vt:lpstr>
      <vt:lpstr>이벤트 객체</vt:lpstr>
      <vt:lpstr>이벤트 객체와 이벤트 정보를 리턴하는 메소드</vt:lpstr>
      <vt:lpstr>이벤트 객체, 이벤트 소스, 발생하는 경우</vt:lpstr>
      <vt:lpstr>리스너 인터페이스</vt:lpstr>
      <vt:lpstr>자바에서 제공하는 이벤트 리스너 인터페이스</vt:lpstr>
      <vt:lpstr>이벤트 리스너 작성 과정 사례(3단계)</vt:lpstr>
      <vt:lpstr>기본 프레임에 이벤트 리스너 클래스 작성</vt:lpstr>
      <vt:lpstr>이벤트 리스너 등록</vt:lpstr>
      <vt:lpstr>이벤트 리스너 작성 방법</vt:lpstr>
      <vt:lpstr>예제 9-1 : 독립 클래스로 Action 이벤트 리스너 만들기</vt:lpstr>
      <vt:lpstr>예제 9-2 : 내부 클래스로 Action 이벤트 리스너 만들기</vt:lpstr>
      <vt:lpstr>익명 클래스로 이벤트 리스너 작성</vt:lpstr>
      <vt:lpstr>예제 9-3 : 익명 클래스로 Action 이벤트 리스너 만들기</vt:lpstr>
      <vt:lpstr>예제 9-4 : 마우스 이벤트 리스너 작성 연습 - 마우스로 문자열 이동시키기</vt:lpstr>
      <vt:lpstr>기본 프레임에 이벤트 리스너 클래스 작성</vt:lpstr>
      <vt:lpstr>예제 9-4의 정답</vt:lpstr>
      <vt:lpstr>어댑터 클래스</vt:lpstr>
      <vt:lpstr>MouseListener대신 MouseAdapter를 사용한 예</vt:lpstr>
      <vt:lpstr>JDK에서 제공하는 어댑터 클래스</vt:lpstr>
      <vt:lpstr>예제 9-5 : MouseAdapter로 마우스 리스너 작성</vt:lpstr>
      <vt:lpstr>Key 이벤트와 포커스</vt:lpstr>
      <vt:lpstr>KeyListener</vt:lpstr>
      <vt:lpstr>유니코드(Unicode) 키</vt:lpstr>
      <vt:lpstr>가상 키와 입력된 키 판별</vt:lpstr>
      <vt:lpstr>가상 키(Virtual Key)</vt:lpstr>
      <vt:lpstr>예제 9-6 : KeyListener 활용 – 입력된 문자 키 판별</vt:lpstr>
      <vt:lpstr>예제 9-6 정답 </vt:lpstr>
      <vt:lpstr>예제 9-7 : KeyListener 활용 – 상, 하, 좌, 우 키로 문자열 움직이기</vt:lpstr>
      <vt:lpstr>예제 9-7 정답</vt:lpstr>
      <vt:lpstr>Mouse 이벤트와 MouseListener, MouseMotionListener</vt:lpstr>
      <vt:lpstr>마우스 리스너 달기와 MouseEvent 객체 활용</vt:lpstr>
      <vt:lpstr>마우스 이벤트 처리 예 : MouseListener와 MouseMotionListener </vt:lpstr>
      <vt:lpstr>마우스 이벤트 처리 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229</cp:revision>
  <dcterms:created xsi:type="dcterms:W3CDTF">2011-08-27T14:53:28Z</dcterms:created>
  <dcterms:modified xsi:type="dcterms:W3CDTF">2022-04-26T07:48:25Z</dcterms:modified>
</cp:coreProperties>
</file>